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307" r:id="rId3"/>
    <p:sldId id="313" r:id="rId4"/>
    <p:sldId id="314" r:id="rId5"/>
    <p:sldId id="315" r:id="rId6"/>
    <p:sldId id="316" r:id="rId7"/>
    <p:sldId id="319" r:id="rId8"/>
    <p:sldId id="264" r:id="rId9"/>
    <p:sldId id="322" r:id="rId10"/>
    <p:sldId id="272" r:id="rId11"/>
    <p:sldId id="321" r:id="rId12"/>
    <p:sldId id="284" r:id="rId13"/>
    <p:sldId id="295" r:id="rId14"/>
    <p:sldId id="299" r:id="rId15"/>
    <p:sldId id="300" r:id="rId16"/>
    <p:sldId id="312" r:id="rId17"/>
    <p:sldId id="309" r:id="rId18"/>
    <p:sldId id="317" r:id="rId19"/>
    <p:sldId id="320" r:id="rId20"/>
    <p:sldId id="318" r:id="rId21"/>
  </p:sldIdLst>
  <p:sldSz cx="9144000" cy="6858000" type="screen4x3"/>
  <p:notesSz cx="7315200" cy="9601200"/>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BC8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462" autoAdjust="0"/>
    <p:restoredTop sz="71252" autoAdjust="0"/>
  </p:normalViewPr>
  <p:slideViewPr>
    <p:cSldViewPr>
      <p:cViewPr varScale="1">
        <p:scale>
          <a:sx n="65" d="100"/>
          <a:sy n="65" d="100"/>
        </p:scale>
        <p:origin x="-1530"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9" cy="479403"/>
          </a:xfrm>
          <a:prstGeom prst="rect">
            <a:avLst/>
          </a:prstGeom>
        </p:spPr>
        <p:txBody>
          <a:bodyPr vert="horz" lIns="96659" tIns="48330" rIns="96659" bIns="4833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843" y="0"/>
            <a:ext cx="3169699" cy="479403"/>
          </a:xfrm>
          <a:prstGeom prst="rect">
            <a:avLst/>
          </a:prstGeom>
        </p:spPr>
        <p:txBody>
          <a:bodyPr vert="horz" lIns="96659" tIns="48330" rIns="96659" bIns="48330" rtlCol="0"/>
          <a:lstStyle>
            <a:lvl1pPr algn="r" fontAlgn="auto">
              <a:spcBef>
                <a:spcPts val="0"/>
              </a:spcBef>
              <a:spcAft>
                <a:spcPts val="0"/>
              </a:spcAft>
              <a:defRPr sz="1200">
                <a:latin typeface="+mn-lt"/>
              </a:defRPr>
            </a:lvl1pPr>
          </a:lstStyle>
          <a:p>
            <a:pPr>
              <a:defRPr/>
            </a:pPr>
            <a:fld id="{AC6FBF11-7B0C-4C2D-A96C-E9BA0BD76A5A}" type="datetimeFigureOut">
              <a:rPr lang="en-US"/>
              <a:pPr>
                <a:defRPr/>
              </a:pPr>
              <a:t>3/29/2013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9" tIns="48330" rIns="96659" bIns="48330" rtlCol="0" anchor="ctr"/>
          <a:lstStyle/>
          <a:p>
            <a:pPr lvl="0"/>
            <a:endParaRPr lang="en-US" noProof="0" smtClean="0"/>
          </a:p>
        </p:txBody>
      </p:sp>
      <p:sp>
        <p:nvSpPr>
          <p:cNvPr id="5" name="Notes Placeholder 4"/>
          <p:cNvSpPr>
            <a:spLocks noGrp="1"/>
          </p:cNvSpPr>
          <p:nvPr>
            <p:ph type="body" sz="quarter" idx="3"/>
          </p:nvPr>
        </p:nvSpPr>
        <p:spPr>
          <a:xfrm>
            <a:off x="731853" y="4560899"/>
            <a:ext cx="5851496" cy="4319555"/>
          </a:xfrm>
          <a:prstGeom prst="rect">
            <a:avLst/>
          </a:prstGeom>
        </p:spPr>
        <p:txBody>
          <a:bodyPr vert="horz" lIns="96659" tIns="48330" rIns="96659" bIns="4833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56"/>
            <a:ext cx="3169699" cy="479403"/>
          </a:xfrm>
          <a:prstGeom prst="rect">
            <a:avLst/>
          </a:prstGeom>
        </p:spPr>
        <p:txBody>
          <a:bodyPr vert="horz" lIns="96659" tIns="48330" rIns="96659" bIns="4833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843" y="9120156"/>
            <a:ext cx="3169699" cy="479403"/>
          </a:xfrm>
          <a:prstGeom prst="rect">
            <a:avLst/>
          </a:prstGeom>
        </p:spPr>
        <p:txBody>
          <a:bodyPr vert="horz" lIns="96659" tIns="48330" rIns="96659" bIns="48330" rtlCol="0" anchor="b"/>
          <a:lstStyle>
            <a:lvl1pPr algn="r" fontAlgn="auto">
              <a:spcBef>
                <a:spcPts val="0"/>
              </a:spcBef>
              <a:spcAft>
                <a:spcPts val="0"/>
              </a:spcAft>
              <a:defRPr sz="1200">
                <a:latin typeface="+mn-lt"/>
              </a:defRPr>
            </a:lvl1pPr>
          </a:lstStyle>
          <a:p>
            <a:pPr>
              <a:defRPr/>
            </a:pPr>
            <a:fld id="{0EEE02DE-EB26-42F5-B6B8-E62F1D8BB3D2}" type="slidenum">
              <a:rPr lang="en-US"/>
              <a:pPr>
                <a:defRPr/>
              </a:pPr>
              <a:t>‹#›</a:t>
            </a:fld>
            <a:endParaRPr lang="en-US"/>
          </a:p>
        </p:txBody>
      </p:sp>
    </p:spTree>
    <p:extLst>
      <p:ext uri="{BB962C8B-B14F-4D97-AF65-F5344CB8AC3E}">
        <p14:creationId xmlns:p14="http://schemas.microsoft.com/office/powerpoint/2010/main" xmlns="" val="2411120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EE02DE-EB26-42F5-B6B8-E62F1D8BB3D2}" type="slidenum">
              <a:rPr lang="en-US" smtClean="0"/>
              <a:pPr>
                <a:defRPr/>
              </a:pPr>
              <a:t>1</a:t>
            </a:fld>
            <a:endParaRPr lang="en-US"/>
          </a:p>
        </p:txBody>
      </p:sp>
    </p:spTree>
    <p:extLst>
      <p:ext uri="{BB962C8B-B14F-4D97-AF65-F5344CB8AC3E}">
        <p14:creationId xmlns:p14="http://schemas.microsoft.com/office/powerpoint/2010/main" xmlns="" val="330324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When you find what you like you can:</a:t>
            </a:r>
          </a:p>
          <a:p>
            <a:pPr eaLnBrk="1" hangingPunct="1">
              <a:spcBef>
                <a:spcPct val="0"/>
              </a:spcBef>
            </a:pPr>
            <a:r>
              <a:rPr lang="en-US" dirty="0" smtClean="0">
                <a:latin typeface="Times New Roman" pitchFamily="18" charset="0"/>
              </a:rPr>
              <a:t>Like it by clicking the  Thumbs Up signal.</a:t>
            </a:r>
          </a:p>
          <a:p>
            <a:pPr eaLnBrk="1" hangingPunct="1">
              <a:spcBef>
                <a:spcPct val="0"/>
              </a:spcBef>
            </a:pPr>
            <a:r>
              <a:rPr lang="en-US" dirty="0" smtClean="0">
                <a:latin typeface="Times New Roman" pitchFamily="18" charset="0"/>
              </a:rPr>
              <a:t>Indicate you want to “watch it later” by clicking on the clock below the video</a:t>
            </a:r>
          </a:p>
          <a:p>
            <a:pPr eaLnBrk="1" hangingPunct="1">
              <a:spcBef>
                <a:spcPct val="0"/>
              </a:spcBef>
            </a:pPr>
            <a:r>
              <a:rPr lang="en-US" dirty="0" smtClean="0">
                <a:latin typeface="Times New Roman" pitchFamily="18" charset="0"/>
              </a:rPr>
              <a:t>Add it to a variety of “lists” by clicking on the add to link and selecting:</a:t>
            </a:r>
          </a:p>
          <a:p>
            <a:pPr eaLnBrk="1" hangingPunct="1">
              <a:spcBef>
                <a:spcPct val="0"/>
              </a:spcBef>
            </a:pPr>
            <a:r>
              <a:rPr lang="en-US" dirty="0" smtClean="0">
                <a:latin typeface="Times New Roman" pitchFamily="18" charset="0"/>
              </a:rPr>
              <a:t>Watch Later list or </a:t>
            </a:r>
          </a:p>
          <a:p>
            <a:pPr eaLnBrk="1" hangingPunct="1">
              <a:spcBef>
                <a:spcPct val="0"/>
              </a:spcBef>
            </a:pPr>
            <a:r>
              <a:rPr lang="en-US" dirty="0" smtClean="0">
                <a:latin typeface="Times New Roman" pitchFamily="18" charset="0"/>
              </a:rPr>
              <a:t>Favorites or </a:t>
            </a:r>
          </a:p>
          <a:p>
            <a:pPr eaLnBrk="1" hangingPunct="1">
              <a:spcBef>
                <a:spcPct val="0"/>
              </a:spcBef>
            </a:pPr>
            <a:r>
              <a:rPr lang="en-US" dirty="0" smtClean="0">
                <a:latin typeface="Times New Roman" pitchFamily="18" charset="0"/>
              </a:rPr>
              <a:t>New or existing Playlist</a:t>
            </a:r>
          </a:p>
          <a:p>
            <a:pPr eaLnBrk="1" hangingPunct="1">
              <a:spcBef>
                <a:spcPct val="0"/>
              </a:spcBef>
            </a:pPr>
            <a:endParaRPr lang="en-US" dirty="0" smtClean="0">
              <a:latin typeface="Times New Roman" pitchFamily="18" charset="0"/>
            </a:endParaRPr>
          </a:p>
          <a:p>
            <a:pPr eaLnBrk="1" hangingPunct="1">
              <a:spcBef>
                <a:spcPct val="0"/>
              </a:spcBef>
            </a:pPr>
            <a:endParaRPr lang="en-US" dirty="0" smtClean="0">
              <a:latin typeface="Times New Roman" pitchFamily="18" charset="0"/>
            </a:endParaRPr>
          </a:p>
          <a:p>
            <a:pPr eaLnBrk="1" hangingPunct="1">
              <a:spcBef>
                <a:spcPct val="0"/>
              </a:spcBef>
            </a:pPr>
            <a:endParaRPr lang="en-US"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B7A461-23DA-413C-BC2D-D779F0AD1750}"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EE02DE-EB26-42F5-B6B8-E62F1D8BB3D2}" type="slidenum">
              <a:rPr lang="en-US" smtClean="0"/>
              <a:pPr>
                <a:defRPr/>
              </a:pPr>
              <a:t>11</a:t>
            </a:fld>
            <a:endParaRPr lang="en-US"/>
          </a:p>
        </p:txBody>
      </p:sp>
    </p:spTree>
    <p:extLst>
      <p:ext uri="{BB962C8B-B14F-4D97-AF65-F5344CB8AC3E}">
        <p14:creationId xmlns:p14="http://schemas.microsoft.com/office/powerpoint/2010/main" xmlns="" val="3226312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Often we want to share videos we have created or found with our colleagues or families.  YouTube gives you all kinds of ways to share things.</a:t>
            </a:r>
          </a:p>
          <a:p>
            <a:pPr eaLnBrk="1" hangingPunct="1">
              <a:spcBef>
                <a:spcPct val="0"/>
              </a:spcBef>
            </a:pPr>
            <a:r>
              <a:rPr lang="en-US" dirty="0" smtClean="0">
                <a:latin typeface="Times New Roman" pitchFamily="18" charset="0"/>
              </a:rPr>
              <a:t>Of course there is the ever more present </a:t>
            </a:r>
            <a:r>
              <a:rPr lang="en-US" dirty="0" err="1" smtClean="0">
                <a:latin typeface="Times New Roman" pitchFamily="18" charset="0"/>
              </a:rPr>
              <a:t>facebook</a:t>
            </a:r>
            <a:r>
              <a:rPr lang="en-US" dirty="0" smtClean="0">
                <a:latin typeface="Times New Roman" pitchFamily="18" charset="0"/>
              </a:rPr>
              <a:t>, twitter, </a:t>
            </a:r>
            <a:r>
              <a:rPr lang="en-US" dirty="0" err="1" smtClean="0">
                <a:latin typeface="Times New Roman" pitchFamily="18" charset="0"/>
              </a:rPr>
              <a:t>google</a:t>
            </a:r>
            <a:r>
              <a:rPr lang="en-US" dirty="0" smtClean="0">
                <a:latin typeface="Times New Roman" pitchFamily="18" charset="0"/>
              </a:rPr>
              <a:t>, + a whole lot more including my personal favorite, </a:t>
            </a:r>
            <a:r>
              <a:rPr lang="en-US" dirty="0" err="1" smtClean="0">
                <a:latin typeface="Times New Roman" pitchFamily="18" charset="0"/>
              </a:rPr>
              <a:t>Pintrest</a:t>
            </a:r>
            <a:r>
              <a:rPr lang="en-US" dirty="0" smtClean="0">
                <a:latin typeface="Times New Roman" pitchFamily="18" charset="0"/>
              </a:rPr>
              <a:t>.  But if you are shy about these things you can always use the short URL, email or embed codes.</a:t>
            </a: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The short URL lets you start at a specific time in the video.</a:t>
            </a:r>
          </a:p>
          <a:p>
            <a:pPr eaLnBrk="1" hangingPunct="1">
              <a:spcBef>
                <a:spcPct val="0"/>
              </a:spcBef>
            </a:pPr>
            <a:r>
              <a:rPr lang="en-US" dirty="0" smtClean="0">
                <a:latin typeface="Times New Roman" pitchFamily="18" charset="0"/>
              </a:rPr>
              <a:t>Embed code can be created to insert in web-pages or blogs and allows you to create a window of varying sizes.</a:t>
            </a:r>
          </a:p>
          <a:p>
            <a:pPr eaLnBrk="1" hangingPunct="1">
              <a:spcBef>
                <a:spcPct val="0"/>
              </a:spcBef>
            </a:pPr>
            <a:r>
              <a:rPr lang="en-US" dirty="0" smtClean="0">
                <a:latin typeface="Times New Roman" pitchFamily="18" charset="0"/>
              </a:rPr>
              <a:t>Email will create and send an email from within YouTube.  </a:t>
            </a:r>
          </a:p>
          <a:p>
            <a:pPr eaLnBrk="1" hangingPunct="1">
              <a:spcBef>
                <a:spcPct val="0"/>
              </a:spcBef>
            </a:pPr>
            <a:r>
              <a:rPr lang="en-US" dirty="0" smtClean="0">
                <a:latin typeface="Times New Roman" pitchFamily="18" charset="0"/>
              </a:rPr>
              <a:t>You can leave comments on videos as well</a:t>
            </a:r>
          </a:p>
          <a:p>
            <a:pPr eaLnBrk="1" hangingPunct="1">
              <a:spcBef>
                <a:spcPct val="0"/>
              </a:spcBef>
            </a:pPr>
            <a:r>
              <a:rPr lang="en-US" dirty="0" smtClean="0">
                <a:latin typeface="Times New Roman" pitchFamily="18" charset="0"/>
              </a:rPr>
              <a:t>And finally you can share playlists as easily as videos</a:t>
            </a:r>
          </a:p>
          <a:p>
            <a:pPr eaLnBrk="1" hangingPunct="1">
              <a:spcBef>
                <a:spcPct val="0"/>
              </a:spcBef>
            </a:pPr>
            <a:endParaRPr lang="en-US"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DEB7C4-CF53-436B-B756-C459C10817CC}"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you really like a style of a learning videos or if you appreciate a person’s video log (</a:t>
            </a:r>
            <a:r>
              <a:rPr lang="en-US" dirty="0" err="1" smtClean="0"/>
              <a:t>vlog</a:t>
            </a:r>
            <a:r>
              <a:rPr lang="en-US" dirty="0" smtClean="0"/>
              <a:t>) perspective and you want to know </a:t>
            </a:r>
            <a:r>
              <a:rPr lang="en-US" b="1" dirty="0" smtClean="0"/>
              <a:t>when they post new content,</a:t>
            </a:r>
            <a:r>
              <a:rPr lang="en-US" dirty="0" smtClean="0"/>
              <a:t> you can subscribe to their channel. </a:t>
            </a:r>
          </a:p>
          <a:p>
            <a:pPr eaLnBrk="1" hangingPunct="1">
              <a:spcBef>
                <a:spcPct val="0"/>
              </a:spcBef>
            </a:pPr>
            <a:r>
              <a:rPr lang="en-US" dirty="0" smtClean="0"/>
              <a:t>Which of you have subscribed to channels you like?  Which channels do you like for educational purposes?</a:t>
            </a:r>
          </a:p>
          <a:p>
            <a:pPr eaLnBrk="1" hangingPunct="1">
              <a:spcBef>
                <a:spcPct val="0"/>
              </a:spcBef>
            </a:pPr>
            <a:r>
              <a:rPr lang="en-US" dirty="0" smtClean="0"/>
              <a:t> </a:t>
            </a:r>
          </a:p>
          <a:p>
            <a:pPr eaLnBrk="1" hangingPunct="1">
              <a:spcBef>
                <a:spcPct val="0"/>
              </a:spcBef>
            </a:pPr>
            <a:r>
              <a:rPr lang="en-US" dirty="0" smtClean="0"/>
              <a:t>Change your notification preferences by clicking "Manage X subscription".  Personalize each subscription to get email notifications or just include new video activity.</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821285-F253-4E14-ACDB-F25BEB808D41}"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can change the background color and or picture</a:t>
            </a:r>
          </a:p>
          <a:p>
            <a:pPr eaLnBrk="1" hangingPunct="1">
              <a:spcBef>
                <a:spcPct val="0"/>
              </a:spcBef>
            </a:pPr>
            <a:r>
              <a:rPr lang="en-US" smtClean="0"/>
              <a:t>Add information about yourself</a:t>
            </a:r>
          </a:p>
          <a:p>
            <a:pPr eaLnBrk="1" hangingPunct="1">
              <a:spcBef>
                <a:spcPct val="0"/>
              </a:spcBef>
            </a:pPr>
            <a:r>
              <a:rPr lang="en-US" smtClean="0"/>
              <a:t>Add a hyperlink to your website or other relevant websites</a:t>
            </a:r>
          </a:p>
          <a:p>
            <a:pPr eaLnBrk="1" hangingPunct="1">
              <a:spcBef>
                <a:spcPct val="0"/>
              </a:spcBef>
            </a:pPr>
            <a:r>
              <a:rPr lang="en-US" smtClean="0"/>
              <a:t>View Analytical information about who is visiting you</a:t>
            </a:r>
          </a:p>
          <a:p>
            <a:pPr eaLnBrk="1" hangingPunct="1">
              <a:spcBef>
                <a:spcPct val="0"/>
              </a:spcBef>
            </a:pPr>
            <a:endParaRPr lang="en-US"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9018E7-AB94-4ACB-B47C-050AB66175E0}"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eaLnBrk="1" hangingPunct="1">
              <a:spcBef>
                <a:spcPct val="0"/>
              </a:spcBef>
            </a:pPr>
            <a:r>
              <a:rPr lang="en-US" dirty="0" smtClean="0"/>
              <a:t> </a:t>
            </a:r>
          </a:p>
          <a:p>
            <a:pPr eaLnBrk="1" hangingPunct="1">
              <a:spcBef>
                <a:spcPct val="0"/>
              </a:spcBef>
            </a:pPr>
            <a:r>
              <a:rPr lang="en-US" dirty="0" smtClean="0"/>
              <a:t>You can add videos to a playlist or create a new playlist by clicking the "Add to" button beneath the video. Playlist are much like music playlist where videos will run consecutively or in a randomly assigned order.  When you place something in your watch later list or your Favorites, it is automatically placed in a Playlist under that name.  </a:t>
            </a:r>
          </a:p>
          <a:p>
            <a:pPr eaLnBrk="1" hangingPunct="1">
              <a:spcBef>
                <a:spcPct val="0"/>
              </a:spcBef>
            </a:pPr>
            <a:endParaRPr lang="en-US" dirty="0" smtClean="0"/>
          </a:p>
          <a:p>
            <a:r>
              <a:rPr lang="en-US" dirty="0" smtClean="0"/>
              <a:t>DEMO</a:t>
            </a:r>
          </a:p>
          <a:p>
            <a:r>
              <a:rPr lang="en-US" dirty="0" smtClean="0"/>
              <a:t>Search on Croup Strider Cough Examples” </a:t>
            </a:r>
            <a:r>
              <a:rPr lang="en-US" dirty="0" smtClean="0">
                <a:sym typeface="Wingdings" pitchFamily="2" charset="2"/>
              </a:rPr>
              <a:t> Filter</a:t>
            </a:r>
            <a:r>
              <a:rPr lang="en-US" baseline="0" dirty="0" smtClean="0">
                <a:sym typeface="Wingdings" pitchFamily="2" charset="2"/>
              </a:rPr>
              <a:t> +Video +</a:t>
            </a:r>
            <a:r>
              <a:rPr lang="en-US" dirty="0" smtClean="0">
                <a:sym typeface="Wingdings" pitchFamily="2" charset="2"/>
              </a:rPr>
              <a:t>Short+ Relevance</a:t>
            </a:r>
            <a:endParaRPr lang="en-US" dirty="0" smtClean="0"/>
          </a:p>
          <a:p>
            <a:r>
              <a:rPr lang="en-US" dirty="0" smtClean="0"/>
              <a:t>Click on Watch Later for a few you think might be interesting</a:t>
            </a:r>
          </a:p>
          <a:p>
            <a:r>
              <a:rPr lang="en-US" dirty="0" smtClean="0"/>
              <a:t>Put favorites in a play list called Croup</a:t>
            </a:r>
          </a:p>
          <a:p>
            <a:r>
              <a:rPr lang="en-US" dirty="0" smtClean="0"/>
              <a:t>Video manager</a:t>
            </a:r>
          </a:p>
          <a:p>
            <a:r>
              <a:rPr lang="en-US" dirty="0" smtClean="0"/>
              <a:t>Edit</a:t>
            </a:r>
          </a:p>
          <a:p>
            <a:r>
              <a:rPr lang="en-US" smtClean="0"/>
              <a:t>Croup</a:t>
            </a:r>
            <a:endParaRPr lang="en-US" dirty="0" smtClean="0"/>
          </a:p>
          <a:p>
            <a:r>
              <a:rPr lang="en-US" dirty="0" smtClean="0"/>
              <a:t>	</a:t>
            </a:r>
          </a:p>
          <a:p>
            <a:r>
              <a:rPr lang="en-US" dirty="0" smtClean="0"/>
              <a:t>Arrange them</a:t>
            </a:r>
          </a:p>
          <a:p>
            <a:r>
              <a:rPr lang="en-US" dirty="0" smtClean="0"/>
              <a:t>Add commentary to your lists</a:t>
            </a:r>
          </a:p>
          <a:p>
            <a:r>
              <a:rPr lang="en-US" dirty="0" smtClean="0"/>
              <a:t>Add a video to a playlist from the video watch page or from the video manager</a:t>
            </a:r>
          </a:p>
          <a:p>
            <a:r>
              <a:rPr lang="en-US" dirty="0" smtClean="0"/>
              <a:t>From the video watch page, just click the Add To Button</a:t>
            </a:r>
          </a:p>
          <a:p>
            <a:r>
              <a:rPr lang="en-US" dirty="0" smtClean="0"/>
              <a:t>Add to existing playlist or create a new one</a:t>
            </a:r>
          </a:p>
          <a:p>
            <a:r>
              <a:rPr lang="en-US" dirty="0" smtClean="0"/>
              <a:t>From the video manager page, just select the videos you want and click the add to button</a:t>
            </a:r>
          </a:p>
          <a:p>
            <a:r>
              <a:rPr lang="en-US" dirty="0" smtClean="0"/>
              <a:t>From the video manager you can edit the playlists in all kinds of ways</a:t>
            </a:r>
          </a:p>
          <a:p>
            <a:r>
              <a:rPr lang="en-US" dirty="0" smtClean="0"/>
              <a:t>You can change the sort, add commentary of your own with capture and even trim the videos you have so you only get the part you want.</a:t>
            </a:r>
          </a:p>
          <a:p>
            <a:r>
              <a:rPr lang="en-US" dirty="0" smtClean="0"/>
              <a:t>You can even change the title of your keyword or add tags</a:t>
            </a:r>
          </a:p>
          <a:p>
            <a:r>
              <a:rPr lang="en-US" dirty="0" smtClean="0"/>
              <a:t>You can choose which video thumbnail will be your playlist thumbnail.</a:t>
            </a:r>
          </a:p>
          <a:p>
            <a:r>
              <a:rPr lang="en-US" dirty="0" smtClean="0"/>
              <a:t>Share your playlist the same way you share everything else on </a:t>
            </a:r>
            <a:r>
              <a:rPr lang="en-US" dirty="0" err="1" smtClean="0"/>
              <a:t>youtube</a:t>
            </a:r>
            <a:r>
              <a:rPr lang="en-US" dirty="0" smtClean="0"/>
              <a:t>, by </a:t>
            </a:r>
            <a:r>
              <a:rPr lang="en-US" dirty="0" err="1" smtClean="0"/>
              <a:t>hiting</a:t>
            </a:r>
            <a:r>
              <a:rPr lang="en-US" dirty="0" smtClean="0"/>
              <a:t> </a:t>
            </a:r>
            <a:r>
              <a:rPr lang="en-US" dirty="0" err="1" smtClean="0"/>
              <a:t>th</a:t>
            </a:r>
            <a:r>
              <a:rPr lang="en-US" dirty="0" smtClean="0"/>
              <a:t> share button.</a:t>
            </a:r>
          </a:p>
          <a:p>
            <a:r>
              <a:rPr lang="en-US" dirty="0" smtClean="0"/>
              <a:t> </a:t>
            </a:r>
          </a:p>
          <a:p>
            <a:pPr eaLnBrk="1" hangingPunct="1">
              <a:spcBef>
                <a:spcPct val="0"/>
              </a:spcBef>
            </a:pPr>
            <a:endParaRPr lang="en-US" dirty="0" smtClean="0"/>
          </a:p>
          <a:p>
            <a:pPr eaLnBrk="1" hangingPunct="1">
              <a:spcBef>
                <a:spcPct val="0"/>
              </a:spcBef>
            </a:pPr>
            <a:r>
              <a:rPr lang="en-US" dirty="0" smtClean="0"/>
              <a:t>Often when you watch a video, it is a playlist or a video in a playlist series.  These lists can be referred to or embedded or emailed just like a single video.</a:t>
            </a:r>
          </a:p>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29BD17-68DE-4345-983B-0E72EF072F85}"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EE02DE-EB26-42F5-B6B8-E62F1D8BB3D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Discuss the differences then explain about PPT not working with embedding at the moment. And we’re not sure why. So, if you use a link to a </a:t>
            </a:r>
            <a:r>
              <a:rPr lang="en-US" dirty="0" err="1" smtClean="0"/>
              <a:t>youtube</a:t>
            </a:r>
            <a:r>
              <a:rPr lang="en-US" dirty="0" smtClean="0"/>
              <a:t> video, make sure you will have a </a:t>
            </a:r>
            <a:r>
              <a:rPr lang="en-US" sz="1500" b="1" dirty="0"/>
              <a:t>reliable</a:t>
            </a:r>
            <a:r>
              <a:rPr lang="en-US" dirty="0" smtClean="0"/>
              <a:t> internet connection</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F2FEB-128A-4470-9A70-6E59F1B35B94}" type="slidenum">
              <a:rPr lang="en-US" smtClean="0"/>
              <a:pPr fontAlgn="base">
                <a:spcBef>
                  <a:spcPct val="0"/>
                </a:spcBef>
                <a:spcAft>
                  <a:spcPct val="0"/>
                </a:spcAft>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You can see evidence of me using YouTube for self </a:t>
            </a:r>
            <a:r>
              <a:rPr lang="en-US" dirty="0" err="1" smtClean="0"/>
              <a:t>instrcution</a:t>
            </a:r>
            <a:r>
              <a:rPr lang="en-US" dirty="0" smtClean="0"/>
              <a:t>, by my playlists.</a:t>
            </a:r>
          </a:p>
          <a:p>
            <a:r>
              <a:rPr lang="en-US" dirty="0" smtClean="0"/>
              <a:t>It is great for that, but it is also a great way to share content with students in a classroom or as homework in the case of “flipping” a classroom.</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35B1C139-E6FF-4531-8975-D482F1B74FD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EE02DE-EB26-42F5-B6B8-E62F1D8BB3D2}" type="slidenum">
              <a:rPr lang="en-US" smtClean="0"/>
              <a:pPr>
                <a:defRPr/>
              </a:pPr>
              <a:t>19</a:t>
            </a:fld>
            <a:endParaRPr lang="en-US"/>
          </a:p>
        </p:txBody>
      </p:sp>
    </p:spTree>
    <p:extLst>
      <p:ext uri="{BB962C8B-B14F-4D97-AF65-F5344CB8AC3E}">
        <p14:creationId xmlns:p14="http://schemas.microsoft.com/office/powerpoint/2010/main" xmlns="" val="205440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EE02DE-EB26-42F5-B6B8-E62F1D8BB3D2}" type="slidenum">
              <a:rPr lang="en-US" smtClean="0"/>
              <a:pPr>
                <a:defRPr/>
              </a:pPr>
              <a:t>2</a:t>
            </a:fld>
            <a:endParaRPr lang="en-US"/>
          </a:p>
        </p:txBody>
      </p:sp>
    </p:spTree>
    <p:extLst>
      <p:ext uri="{BB962C8B-B14F-4D97-AF65-F5344CB8AC3E}">
        <p14:creationId xmlns:p14="http://schemas.microsoft.com/office/powerpoint/2010/main" xmlns="" val="3368804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EE02DE-EB26-42F5-B6B8-E62F1D8BB3D2}" type="slidenum">
              <a:rPr lang="en-US" smtClean="0"/>
              <a:pPr>
                <a:defRPr/>
              </a:pPr>
              <a:t>20</a:t>
            </a:fld>
            <a:endParaRPr lang="en-US"/>
          </a:p>
        </p:txBody>
      </p:sp>
    </p:spTree>
    <p:extLst>
      <p:ext uri="{BB962C8B-B14F-4D97-AF65-F5344CB8AC3E}">
        <p14:creationId xmlns:p14="http://schemas.microsoft.com/office/powerpoint/2010/main" xmlns="" val="2174375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EE02DE-EB26-42F5-B6B8-E62F1D8BB3D2}"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EE02DE-EB26-42F5-B6B8-E62F1D8BB3D2}" type="slidenum">
              <a:rPr lang="en-US" smtClean="0"/>
              <a:pPr>
                <a:defRPr/>
              </a:pPr>
              <a:t>4</a:t>
            </a:fld>
            <a:endParaRPr lang="en-US"/>
          </a:p>
        </p:txBody>
      </p:sp>
    </p:spTree>
    <p:extLst>
      <p:ext uri="{BB962C8B-B14F-4D97-AF65-F5344CB8AC3E}">
        <p14:creationId xmlns:p14="http://schemas.microsoft.com/office/powerpoint/2010/main" xmlns="" val="39466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EE02DE-EB26-42F5-B6B8-E62F1D8BB3D2}" type="slidenum">
              <a:rPr lang="en-US" smtClean="0"/>
              <a:pPr>
                <a:defRPr/>
              </a:pPr>
              <a:t>5</a:t>
            </a:fld>
            <a:endParaRPr lang="en-US"/>
          </a:p>
        </p:txBody>
      </p:sp>
    </p:spTree>
    <p:extLst>
      <p:ext uri="{BB962C8B-B14F-4D97-AF65-F5344CB8AC3E}">
        <p14:creationId xmlns:p14="http://schemas.microsoft.com/office/powerpoint/2010/main" xmlns="" val="1348128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EE02DE-EB26-42F5-B6B8-E62F1D8BB3D2}" type="slidenum">
              <a:rPr lang="en-US" smtClean="0"/>
              <a:pPr>
                <a:defRPr/>
              </a:pPr>
              <a:t>6</a:t>
            </a:fld>
            <a:endParaRPr lang="en-US"/>
          </a:p>
        </p:txBody>
      </p:sp>
    </p:spTree>
    <p:extLst>
      <p:ext uri="{BB962C8B-B14F-4D97-AF65-F5344CB8AC3E}">
        <p14:creationId xmlns:p14="http://schemas.microsoft.com/office/powerpoint/2010/main" xmlns="" val="99719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NEJM – just the channel</a:t>
            </a:r>
          </a:p>
          <a:p>
            <a:pPr defTabSz="950062">
              <a:defRPr/>
            </a:pPr>
            <a:r>
              <a:rPr lang="en-US" dirty="0" smtClean="0"/>
              <a:t>Infant reflexes</a:t>
            </a:r>
            <a:r>
              <a:rPr lang="en-US" baseline="0" dirty="0" smtClean="0"/>
              <a:t> – whole video</a:t>
            </a:r>
            <a:endParaRPr lang="en-US" dirty="0" smtClean="0"/>
          </a:p>
          <a:p>
            <a:r>
              <a:rPr lang="en-US" dirty="0" smtClean="0"/>
              <a:t>BMJ – smell video</a:t>
            </a:r>
          </a:p>
          <a:p>
            <a:r>
              <a:rPr lang="en-US" dirty="0" smtClean="0"/>
              <a:t>Examination of </a:t>
            </a:r>
            <a:r>
              <a:rPr lang="en-US" smtClean="0"/>
              <a:t>the infant</a:t>
            </a:r>
            <a:endParaRPr lang="en-US" dirty="0" smtClean="0"/>
          </a:p>
          <a:p>
            <a:r>
              <a:rPr lang="en-US" dirty="0" smtClean="0"/>
              <a:t>Dislocated shoulder navy</a:t>
            </a:r>
            <a:r>
              <a:rPr lang="en-US" baseline="0" dirty="0" smtClean="0"/>
              <a:t> video</a:t>
            </a:r>
            <a:endParaRPr lang="en-US" dirty="0" smtClean="0"/>
          </a:p>
          <a:p>
            <a:r>
              <a:rPr lang="en-US" dirty="0" smtClean="0"/>
              <a:t>TEDMED- publishing MIA</a:t>
            </a:r>
          </a:p>
          <a:p>
            <a:r>
              <a:rPr lang="en-US" baseline="0" dirty="0" smtClean="0"/>
              <a:t>CDS</a:t>
            </a:r>
            <a:endParaRPr lang="en-US" dirty="0" smtClean="0"/>
          </a:p>
          <a:p>
            <a:r>
              <a:rPr lang="en-US" dirty="0" smtClean="0"/>
              <a:t>Children’s national medical center – a lot of parent stories</a:t>
            </a:r>
            <a:endParaRPr lang="en-US" dirty="0"/>
          </a:p>
        </p:txBody>
      </p:sp>
      <p:sp>
        <p:nvSpPr>
          <p:cNvPr id="4" name="Slide Number Placeholder 3"/>
          <p:cNvSpPr>
            <a:spLocks noGrp="1"/>
          </p:cNvSpPr>
          <p:nvPr>
            <p:ph type="sldNum" sz="quarter" idx="10"/>
          </p:nvPr>
        </p:nvSpPr>
        <p:spPr/>
        <p:txBody>
          <a:bodyPr/>
          <a:lstStyle/>
          <a:p>
            <a:pPr>
              <a:defRPr/>
            </a:pPr>
            <a:fld id="{0EEE02DE-EB26-42F5-B6B8-E62F1D8BB3D2}" type="slidenum">
              <a:rPr lang="en-US" smtClean="0"/>
              <a:pPr>
                <a:defRPr/>
              </a:pPr>
              <a:t>7</a:t>
            </a:fld>
            <a:endParaRPr lang="en-US"/>
          </a:p>
        </p:txBody>
      </p:sp>
    </p:spTree>
    <p:extLst>
      <p:ext uri="{BB962C8B-B14F-4D97-AF65-F5344CB8AC3E}">
        <p14:creationId xmlns:p14="http://schemas.microsoft.com/office/powerpoint/2010/main" xmlns="" val="5468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My</a:t>
            </a:r>
            <a:r>
              <a:rPr lang="en-US" baseline="0" dirty="0" smtClean="0">
                <a:latin typeface="Times New Roman" pitchFamily="18" charset="0"/>
              </a:rPr>
              <a:t> searches center around technology; either I am learning something new for myself or trying to find content to teach others.  You might be searching on things like “Croup Strider Barking Cough Examples”  In any case, you t</a:t>
            </a:r>
            <a:r>
              <a:rPr lang="en-US" dirty="0" smtClean="0">
                <a:latin typeface="Times New Roman" pitchFamily="18" charset="0"/>
              </a:rPr>
              <a:t>ype a phrase, keyword, or video title into the search bar. </a:t>
            </a:r>
          </a:p>
          <a:p>
            <a:pPr eaLnBrk="1" hangingPunct="1">
              <a:spcBef>
                <a:spcPct val="0"/>
              </a:spcBef>
            </a:pPr>
            <a:endParaRPr lang="en-US" dirty="0" smtClean="0">
              <a:latin typeface="Times New Roman" pitchFamily="18" charset="0"/>
            </a:endParaRPr>
          </a:p>
          <a:p>
            <a:pPr eaLnBrk="1" hangingPunct="1">
              <a:spcBef>
                <a:spcPct val="0"/>
              </a:spcBef>
            </a:pPr>
            <a:r>
              <a:rPr lang="en-US" dirty="0" smtClean="0">
                <a:latin typeface="Times New Roman" pitchFamily="18" charset="0"/>
              </a:rPr>
              <a:t>From the results page, click Search Options to view filters and narrow your results. Use Related Search options to refine your search</a:t>
            </a:r>
          </a:p>
          <a:p>
            <a:pPr eaLnBrk="1" hangingPunct="1">
              <a:spcBef>
                <a:spcPct val="0"/>
              </a:spcBef>
            </a:pPr>
            <a:endParaRPr lang="en-US" dirty="0" smtClean="0">
              <a:latin typeface="Times New Roman" pitchFamily="18" charset="0"/>
            </a:endParaRPr>
          </a:p>
          <a:p>
            <a:pPr eaLnBrk="1" hangingPunct="1">
              <a:spcBef>
                <a:spcPct val="0"/>
              </a:spcBef>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A64856-769A-458D-8B2E-786283D4FD97}"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EEE02DE-EB26-42F5-B6B8-E62F1D8BB3D2}" type="slidenum">
              <a:rPr lang="en-US" smtClean="0"/>
              <a:pPr>
                <a:defRPr/>
              </a:pPr>
              <a:t>9</a:t>
            </a:fld>
            <a:endParaRPr lang="en-US"/>
          </a:p>
        </p:txBody>
      </p:sp>
    </p:spTree>
    <p:extLst>
      <p:ext uri="{BB962C8B-B14F-4D97-AF65-F5344CB8AC3E}">
        <p14:creationId xmlns:p14="http://schemas.microsoft.com/office/powerpoint/2010/main" xmlns="" val="3669939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65100"/>
            <a:ext cx="9144000" cy="2633663"/>
          </a:xfrm>
          <a:prstGeom prst="rect">
            <a:avLst/>
          </a:prstGeom>
          <a:gradFill flip="none" rotWithShape="1">
            <a:gsLst>
              <a:gs pos="0">
                <a:srgbClr val="F1E5C8"/>
              </a:gs>
              <a:gs pos="100000">
                <a:schemeClr val="bg1"/>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165100"/>
          </a:xfrm>
          <a:prstGeom prst="rect">
            <a:avLst/>
          </a:prstGeom>
          <a:solidFill>
            <a:srgbClr val="EA28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0" descr="LargeLogowithStarChild.png"/>
          <p:cNvPicPr>
            <a:picLocks noChangeAspect="1"/>
          </p:cNvPicPr>
          <p:nvPr userDrawn="1"/>
        </p:nvPicPr>
        <p:blipFill>
          <a:blip r:embed="rId2" cstate="print"/>
          <a:srcRect t="25000" b="25000"/>
          <a:stretch>
            <a:fillRect/>
          </a:stretch>
        </p:blipFill>
        <p:spPr bwMode="auto">
          <a:xfrm>
            <a:off x="7467600" y="6248400"/>
            <a:ext cx="1219200" cy="609600"/>
          </a:xfrm>
          <a:prstGeom prst="rect">
            <a:avLst/>
          </a:prstGeom>
          <a:noFill/>
          <a:ln w="9525">
            <a:noFill/>
            <a:miter lim="800000"/>
            <a:headEnd/>
            <a:tailEnd/>
          </a:ln>
        </p:spPr>
      </p:pic>
      <p:sp>
        <p:nvSpPr>
          <p:cNvPr id="2" name="Title 1"/>
          <p:cNvSpPr>
            <a:spLocks noGrp="1"/>
          </p:cNvSpPr>
          <p:nvPr>
            <p:ph type="ctrTitle"/>
          </p:nvPr>
        </p:nvSpPr>
        <p:spPr>
          <a:xfrm>
            <a:off x="457200" y="1719072"/>
            <a:ext cx="7772400" cy="1470025"/>
          </a:xfrm>
        </p:spPr>
        <p:txBody>
          <a:bodyPr anchor="t">
            <a:noAutofit/>
          </a:bodyPr>
          <a:lstStyle>
            <a:lvl1pPr algn="l">
              <a:defRPr sz="6000" baseline="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633472"/>
            <a:ext cx="6400800" cy="1752600"/>
          </a:xfrm>
        </p:spPr>
        <p:txBody>
          <a:bodyPr>
            <a:normAutofit/>
          </a:bodyPr>
          <a:lstStyle>
            <a:lvl1pPr marL="0" indent="0" algn="l">
              <a:buNone/>
              <a:defRPr sz="38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5"/>
          <p:cNvSpPr>
            <a:spLocks noGrp="1"/>
          </p:cNvSpPr>
          <p:nvPr>
            <p:ph type="sldNum" sz="quarter" idx="10"/>
          </p:nvPr>
        </p:nvSpPr>
        <p:spPr/>
        <p:txBody>
          <a:bodyPr/>
          <a:lstStyle>
            <a:lvl1pPr>
              <a:defRPr sz="1200">
                <a:solidFill>
                  <a:srgbClr val="58625B"/>
                </a:solidFill>
                <a:latin typeface="Arial" pitchFamily="34" charset="0"/>
                <a:cs typeface="Arial" pitchFamily="34" charset="0"/>
              </a:defRPr>
            </a:lvl1pPr>
          </a:lstStyle>
          <a:p>
            <a:pPr>
              <a:defRPr/>
            </a:pPr>
            <a:fld id="{900BA3B8-06A3-44D2-8397-0315ADAE1C8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1206500"/>
            <a:ext cx="9144000" cy="3548063"/>
          </a:xfrm>
          <a:prstGeom prst="rect">
            <a:avLst/>
          </a:prstGeom>
          <a:gradFill flip="none" rotWithShape="1">
            <a:gsLst>
              <a:gs pos="0">
                <a:srgbClr val="F1E5C8"/>
              </a:gs>
              <a:gs pos="100000">
                <a:schemeClr val="bg1"/>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143000"/>
            <a:ext cx="9144000" cy="63500"/>
          </a:xfrm>
          <a:prstGeom prst="rect">
            <a:avLst/>
          </a:prstGeom>
          <a:solidFill>
            <a:srgbClr val="EA28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1" descr="LargeLogowithStarChild.png"/>
          <p:cNvPicPr>
            <a:picLocks noChangeAspect="1"/>
          </p:cNvPicPr>
          <p:nvPr userDrawn="1"/>
        </p:nvPicPr>
        <p:blipFill>
          <a:blip r:embed="rId2" cstate="print"/>
          <a:srcRect t="25000" b="25000"/>
          <a:stretch>
            <a:fillRect/>
          </a:stretch>
        </p:blipFill>
        <p:spPr bwMode="auto">
          <a:xfrm>
            <a:off x="7467600" y="6248400"/>
            <a:ext cx="1219200" cy="6096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0"/>
          </p:nvPr>
        </p:nvSpPr>
        <p:spPr/>
        <p:txBody>
          <a:bodyPr/>
          <a:lstStyle>
            <a:lvl1pPr>
              <a:defRPr sz="1200">
                <a:solidFill>
                  <a:srgbClr val="58625B"/>
                </a:solidFill>
                <a:latin typeface="Arial" pitchFamily="34" charset="0"/>
                <a:cs typeface="Arial" pitchFamily="34" charset="0"/>
              </a:defRPr>
            </a:lvl1pPr>
          </a:lstStyle>
          <a:p>
            <a:pPr>
              <a:defRPr/>
            </a:pPr>
            <a:fld id="{D5801D52-DFB3-4CB1-83F4-B3143CE768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1206500"/>
            <a:ext cx="9144000" cy="3548063"/>
          </a:xfrm>
          <a:prstGeom prst="rect">
            <a:avLst/>
          </a:prstGeom>
          <a:gradFill flip="none" rotWithShape="1">
            <a:gsLst>
              <a:gs pos="0">
                <a:srgbClr val="F1E5C8"/>
              </a:gs>
              <a:gs pos="100000">
                <a:schemeClr val="bg1"/>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1143000"/>
            <a:ext cx="9144000" cy="63500"/>
          </a:xfrm>
          <a:prstGeom prst="rect">
            <a:avLst/>
          </a:prstGeom>
          <a:solidFill>
            <a:srgbClr val="EA28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0" descr="LargeLogowithStarChild.png"/>
          <p:cNvPicPr>
            <a:picLocks noChangeAspect="1"/>
          </p:cNvPicPr>
          <p:nvPr userDrawn="1"/>
        </p:nvPicPr>
        <p:blipFill>
          <a:blip r:embed="rId2" cstate="print"/>
          <a:srcRect t="25000" b="25000"/>
          <a:stretch>
            <a:fillRect/>
          </a:stretch>
        </p:blipFill>
        <p:spPr bwMode="auto">
          <a:xfrm>
            <a:off x="7467600" y="6248400"/>
            <a:ext cx="1219200" cy="609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72184"/>
            <a:ext cx="3200400" cy="4355592"/>
          </a:xfrm>
        </p:spPr>
        <p:txBody>
          <a:bodyPr>
            <a:normAutofit/>
          </a:bodyPr>
          <a:lstStyle>
            <a:lvl1pPr>
              <a:defRPr sz="2100">
                <a:latin typeface="Arial" pitchFamily="34" charset="0"/>
                <a:cs typeface="Arial" pitchFamily="34" charset="0"/>
              </a:defRPr>
            </a:lvl1pPr>
            <a:lvl2pPr>
              <a:defRPr sz="2100">
                <a:latin typeface="Arial" pitchFamily="34" charset="0"/>
                <a:cs typeface="Arial" pitchFamily="34" charset="0"/>
              </a:defRPr>
            </a:lvl2pPr>
            <a:lvl3pPr>
              <a:defRPr sz="2100">
                <a:latin typeface="Arial" pitchFamily="34" charset="0"/>
                <a:cs typeface="Arial" pitchFamily="34" charset="0"/>
              </a:defRPr>
            </a:lvl3pPr>
            <a:lvl4pPr>
              <a:defRPr sz="2100">
                <a:latin typeface="Arial" pitchFamily="34" charset="0"/>
                <a:cs typeface="Arial" pitchFamily="34" charset="0"/>
              </a:defRPr>
            </a:lvl4pPr>
            <a:lvl5pPr>
              <a:defRPr sz="21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472184"/>
            <a:ext cx="4038600" cy="4355592"/>
          </a:xfrm>
        </p:spPr>
        <p:txBody>
          <a:bodyPr>
            <a:normAutofit/>
          </a:bodyPr>
          <a:lstStyle>
            <a:lvl1pPr>
              <a:defRPr sz="2100">
                <a:latin typeface="Arial" pitchFamily="34" charset="0"/>
                <a:cs typeface="Arial" pitchFamily="34" charset="0"/>
              </a:defRPr>
            </a:lvl1pPr>
            <a:lvl2pPr>
              <a:defRPr sz="2100">
                <a:latin typeface="Arial" pitchFamily="34" charset="0"/>
                <a:cs typeface="Arial" pitchFamily="34" charset="0"/>
              </a:defRPr>
            </a:lvl2pPr>
            <a:lvl3pPr>
              <a:defRPr sz="2100">
                <a:latin typeface="Arial" pitchFamily="34" charset="0"/>
                <a:cs typeface="Arial" pitchFamily="34" charset="0"/>
              </a:defRPr>
            </a:lvl3pPr>
            <a:lvl4pPr>
              <a:defRPr sz="2100">
                <a:latin typeface="Arial" pitchFamily="34" charset="0"/>
                <a:cs typeface="Arial" pitchFamily="34" charset="0"/>
              </a:defRPr>
            </a:lvl4pPr>
            <a:lvl5pPr>
              <a:defRPr sz="21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6"/>
          <p:cNvSpPr>
            <a:spLocks noGrp="1"/>
          </p:cNvSpPr>
          <p:nvPr>
            <p:ph type="sldNum" sz="quarter" idx="10"/>
          </p:nvPr>
        </p:nvSpPr>
        <p:spPr/>
        <p:txBody>
          <a:bodyPr/>
          <a:lstStyle>
            <a:lvl1pPr>
              <a:defRPr sz="1200">
                <a:solidFill>
                  <a:srgbClr val="58625B"/>
                </a:solidFill>
                <a:latin typeface="Arial" pitchFamily="34" charset="0"/>
                <a:cs typeface="Arial" pitchFamily="34" charset="0"/>
              </a:defRPr>
            </a:lvl1pPr>
          </a:lstStyle>
          <a:p>
            <a:pPr>
              <a:defRPr/>
            </a:pPr>
            <a:fld id="{C876E932-798C-4C6E-A08A-6C5F242CD6A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471613"/>
            <a:ext cx="8229600"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264275"/>
            <a:ext cx="2133600" cy="365125"/>
          </a:xfrm>
          <a:prstGeom prst="rect">
            <a:avLst/>
          </a:prstGeom>
        </p:spPr>
        <p:txBody>
          <a:bodyPr vert="horz" lIns="0" tIns="0" rIns="0" bIns="0" rtlCol="0" anchor="b" anchorCtr="0"/>
          <a:lstStyle>
            <a:lvl1pPr algn="r" fontAlgn="auto">
              <a:spcBef>
                <a:spcPts val="0"/>
              </a:spcBef>
              <a:spcAft>
                <a:spcPts val="0"/>
              </a:spcAft>
              <a:defRPr sz="1200">
                <a:solidFill>
                  <a:srgbClr val="58625B"/>
                </a:solidFill>
                <a:latin typeface="Arial" pitchFamily="34" charset="0"/>
                <a:cs typeface="Arial" pitchFamily="34" charset="0"/>
              </a:defRPr>
            </a:lvl1pPr>
          </a:lstStyle>
          <a:p>
            <a:pPr>
              <a:defRPr/>
            </a:pPr>
            <a:fld id="{21DB922E-8F17-41BE-8671-8D311C5BDF5E}" type="slidenum">
              <a:rPr lang="en-US"/>
              <a:pPr>
                <a:defRPr/>
              </a:pPr>
              <a:t>‹#›</a:t>
            </a:fld>
            <a:endParaRPr lang="en-US"/>
          </a:p>
        </p:txBody>
      </p:sp>
      <p:cxnSp>
        <p:nvCxnSpPr>
          <p:cNvPr id="9" name="Straight Connector 8"/>
          <p:cNvCxnSpPr/>
          <p:nvPr/>
        </p:nvCxnSpPr>
        <p:spPr>
          <a:xfrm>
            <a:off x="457200" y="6108700"/>
            <a:ext cx="8229600" cy="0"/>
          </a:xfrm>
          <a:prstGeom prst="line">
            <a:avLst/>
          </a:prstGeom>
          <a:ln w="6350">
            <a:solidFill>
              <a:srgbClr val="EA2839"/>
            </a:solidFill>
          </a:ln>
        </p:spPr>
        <p:style>
          <a:lnRef idx="1">
            <a:schemeClr val="accent1"/>
          </a:lnRef>
          <a:fillRef idx="0">
            <a:schemeClr val="accent1"/>
          </a:fillRef>
          <a:effectRef idx="0">
            <a:schemeClr val="accent1"/>
          </a:effectRef>
          <a:fontRef idx="minor">
            <a:schemeClr val="tx1"/>
          </a:fontRef>
        </p:style>
      </p:cxnSp>
      <p:pic>
        <p:nvPicPr>
          <p:cNvPr id="1030" name="Picture 13" descr="UTMB_Health_RGB_80%Black.png"/>
          <p:cNvPicPr>
            <a:picLocks noChangeAspect="1"/>
          </p:cNvPicPr>
          <p:nvPr/>
        </p:nvPicPr>
        <p:blipFill>
          <a:blip r:embed="rId5" cstate="print"/>
          <a:srcRect/>
          <a:stretch>
            <a:fillRect/>
          </a:stretch>
        </p:blipFill>
        <p:spPr bwMode="auto">
          <a:xfrm>
            <a:off x="455613" y="6257925"/>
            <a:ext cx="1216025" cy="369888"/>
          </a:xfrm>
          <a:prstGeom prst="rect">
            <a:avLst/>
          </a:prstGeom>
          <a:noFill/>
          <a:ln w="9525">
            <a:noFill/>
            <a:miter lim="800000"/>
            <a:headEnd/>
            <a:tailEnd/>
          </a:ln>
        </p:spPr>
      </p:pic>
      <p:pic>
        <p:nvPicPr>
          <p:cNvPr id="1031" name="Picture 6" descr="LargeLogowithStarChild.png"/>
          <p:cNvPicPr>
            <a:picLocks noChangeAspect="1"/>
          </p:cNvPicPr>
          <p:nvPr userDrawn="1"/>
        </p:nvPicPr>
        <p:blipFill>
          <a:blip r:embed="rId6" cstate="print"/>
          <a:srcRect t="25000" b="25000"/>
          <a:stretch>
            <a:fillRect/>
          </a:stretch>
        </p:blipFill>
        <p:spPr bwMode="auto">
          <a:xfrm>
            <a:off x="7467600" y="6248400"/>
            <a:ext cx="1219200"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iming>
    <p:tnLst>
      <p:par>
        <p:cTn id="1" dur="indefinite" restart="never" nodeType="tmRoot"/>
      </p:par>
    </p:tnLst>
  </p:timing>
  <p:txStyles>
    <p:titleStyle>
      <a:lvl1pPr algn="l" rtl="0" eaLnBrk="0" fontAlgn="base" hangingPunct="0">
        <a:spcBef>
          <a:spcPct val="0"/>
        </a:spcBef>
        <a:spcAft>
          <a:spcPct val="0"/>
        </a:spcAft>
        <a:defRPr sz="40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000">
          <a:solidFill>
            <a:schemeClr val="tx1"/>
          </a:solidFill>
          <a:latin typeface="Arial" charset="0"/>
          <a:cs typeface="Arial" charset="0"/>
        </a:defRPr>
      </a:lvl2pPr>
      <a:lvl3pPr algn="l" rtl="0" eaLnBrk="0" fontAlgn="base" hangingPunct="0">
        <a:spcBef>
          <a:spcPct val="0"/>
        </a:spcBef>
        <a:spcAft>
          <a:spcPct val="0"/>
        </a:spcAft>
        <a:defRPr sz="4000">
          <a:solidFill>
            <a:schemeClr val="tx1"/>
          </a:solidFill>
          <a:latin typeface="Arial" charset="0"/>
          <a:cs typeface="Arial" charset="0"/>
        </a:defRPr>
      </a:lvl3pPr>
      <a:lvl4pPr algn="l" rtl="0" eaLnBrk="0" fontAlgn="base" hangingPunct="0">
        <a:spcBef>
          <a:spcPct val="0"/>
        </a:spcBef>
        <a:spcAft>
          <a:spcPct val="0"/>
        </a:spcAft>
        <a:defRPr sz="4000">
          <a:solidFill>
            <a:schemeClr val="tx1"/>
          </a:solidFill>
          <a:latin typeface="Arial" charset="0"/>
          <a:cs typeface="Arial" charset="0"/>
        </a:defRPr>
      </a:lvl4pPr>
      <a:lvl5pPr algn="l" rtl="0" eaLnBrk="0" fontAlgn="base" hangingPunct="0">
        <a:spcBef>
          <a:spcPct val="0"/>
        </a:spcBef>
        <a:spcAft>
          <a:spcPct val="0"/>
        </a:spcAft>
        <a:defRPr sz="4000">
          <a:solidFill>
            <a:schemeClr val="tx1"/>
          </a:solidFill>
          <a:latin typeface="Arial" charset="0"/>
          <a:cs typeface="Arial" charset="0"/>
        </a:defRPr>
      </a:lvl5pPr>
      <a:lvl6pPr marL="457200" algn="l" rtl="0" eaLnBrk="1" fontAlgn="base" hangingPunct="1">
        <a:spcBef>
          <a:spcPct val="0"/>
        </a:spcBef>
        <a:spcAft>
          <a:spcPct val="0"/>
        </a:spcAft>
        <a:defRPr sz="4000">
          <a:solidFill>
            <a:schemeClr val="tx1"/>
          </a:solidFill>
          <a:latin typeface="Georgia" pitchFamily="18" charset="0"/>
          <a:cs typeface="Arial" charset="0"/>
        </a:defRPr>
      </a:lvl6pPr>
      <a:lvl7pPr marL="914400" algn="l" rtl="0" eaLnBrk="1" fontAlgn="base" hangingPunct="1">
        <a:spcBef>
          <a:spcPct val="0"/>
        </a:spcBef>
        <a:spcAft>
          <a:spcPct val="0"/>
        </a:spcAft>
        <a:defRPr sz="4000">
          <a:solidFill>
            <a:schemeClr val="tx1"/>
          </a:solidFill>
          <a:latin typeface="Georgia" pitchFamily="18" charset="0"/>
          <a:cs typeface="Arial" charset="0"/>
        </a:defRPr>
      </a:lvl7pPr>
      <a:lvl8pPr marL="1371600" algn="l" rtl="0" eaLnBrk="1" fontAlgn="base" hangingPunct="1">
        <a:spcBef>
          <a:spcPct val="0"/>
        </a:spcBef>
        <a:spcAft>
          <a:spcPct val="0"/>
        </a:spcAft>
        <a:defRPr sz="4000">
          <a:solidFill>
            <a:schemeClr val="tx1"/>
          </a:solidFill>
          <a:latin typeface="Georgia" pitchFamily="18" charset="0"/>
          <a:cs typeface="Arial" charset="0"/>
        </a:defRPr>
      </a:lvl8pPr>
      <a:lvl9pPr marL="1828800" algn="l" rtl="0" eaLnBrk="1" fontAlgn="base" hangingPunct="1">
        <a:spcBef>
          <a:spcPct val="0"/>
        </a:spcBef>
        <a:spcAft>
          <a:spcPct val="0"/>
        </a:spcAft>
        <a:defRPr sz="4000">
          <a:solidFill>
            <a:schemeClr val="tx1"/>
          </a:solidFill>
          <a:latin typeface="Georgia" pitchFamily="18" charset="0"/>
          <a:cs typeface="Arial" charset="0"/>
        </a:defRPr>
      </a:lvl9pPr>
    </p:titleStyle>
    <p:bodyStyle>
      <a:lvl1pPr marL="342900" indent="-342900" algn="l" rtl="0" eaLnBrk="0" fontAlgn="base" hangingPunct="0">
        <a:spcBef>
          <a:spcPct val="20000"/>
        </a:spcBef>
        <a:spcAft>
          <a:spcPts val="1200"/>
        </a:spcAft>
        <a:buFont typeface="Arial" charset="0"/>
        <a:defRPr sz="21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1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playlist?list=PLjI0_DX1DHYV8lLUoLZGFesD_ekVvB3k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utmb.edu/pediedtech"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utmb.edu/pediedtec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youtu.be/RhKQfrE1KTE?t=1m10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Qbn1Zw5CTb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youtube.com/watch?v=KZV4IAHbC48"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youtube.com/watch?v=VHVsUzdEwHU&amp;feature=share&amp;list=PL6MMgXur0AUFsnO-lJT3jqztGLJ-3HtmE" TargetMode="External"/><Relationship Id="rId3" Type="http://schemas.openxmlformats.org/officeDocument/2006/relationships/hyperlink" Target="http://www.youtube.com/user/NEJMvideo" TargetMode="External"/><Relationship Id="rId7" Type="http://schemas.openxmlformats.org/officeDocument/2006/relationships/hyperlink" Target="http://youtu.be/Z5v8Tb2-l1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youtu.be/8gnO4Py0_08" TargetMode="External"/><Relationship Id="rId5" Type="http://schemas.openxmlformats.org/officeDocument/2006/relationships/hyperlink" Target="http://www.youtube.com/watch?v=dv9NxHnLmTs&amp;feature=share&amp;list=PLHfYQ-aQiTB-vOc7a-Hkz4bCpah9eqpl-" TargetMode="External"/><Relationship Id="rId10" Type="http://schemas.openxmlformats.org/officeDocument/2006/relationships/hyperlink" Target="http://www.youtube.com/user/childrensnationalmed" TargetMode="External"/><Relationship Id="rId4" Type="http://schemas.openxmlformats.org/officeDocument/2006/relationships/hyperlink" Target="http://www.youtube.com/watch?v=0V4x0iQODTk&amp;feature=share&amp;list=PLHfYQ-aQiTB-vOc7a-Hkz4bCpah9eqpl-" TargetMode="External"/><Relationship Id="rId9" Type="http://schemas.openxmlformats.org/officeDocument/2006/relationships/hyperlink" Target="http://www.youtube.com/CDCstreamingHeal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ctrTitle"/>
          </p:nvPr>
        </p:nvSpPr>
        <p:spPr>
          <a:xfrm>
            <a:off x="533400" y="1143000"/>
            <a:ext cx="4800600" cy="914400"/>
          </a:xfrm>
        </p:spPr>
        <p:txBody>
          <a:bodyPr/>
          <a:lstStyle/>
          <a:p>
            <a:pPr eaLnBrk="1" hangingPunct="1"/>
            <a:r>
              <a:rPr lang="en-US" sz="5400" smtClean="0">
                <a:latin typeface="Arial" charset="0"/>
                <a:cs typeface="Arial" charset="0"/>
              </a:rPr>
              <a:t>  You</a:t>
            </a:r>
            <a:endParaRPr lang="en-US" smtClean="0">
              <a:latin typeface="Arial" charset="0"/>
              <a:cs typeface="Arial" charset="0"/>
            </a:endParaRPr>
          </a:p>
        </p:txBody>
      </p:sp>
      <p:sp>
        <p:nvSpPr>
          <p:cNvPr id="5123" name="Subtitle 9"/>
          <p:cNvSpPr>
            <a:spLocks noGrp="1"/>
          </p:cNvSpPr>
          <p:nvPr>
            <p:ph type="subTitle" idx="1"/>
          </p:nvPr>
        </p:nvSpPr>
        <p:spPr>
          <a:xfrm>
            <a:off x="990600" y="3810000"/>
            <a:ext cx="7086600" cy="2133600"/>
          </a:xfrm>
        </p:spPr>
        <p:txBody>
          <a:bodyPr>
            <a:noAutofit/>
          </a:bodyPr>
          <a:lstStyle/>
          <a:p>
            <a:pPr eaLnBrk="1" hangingPunct="1">
              <a:defRPr/>
            </a:pPr>
            <a:r>
              <a:rPr lang="en-US" sz="2000" dirty="0" smtClean="0">
                <a:latin typeface="Arial" charset="0"/>
                <a:cs typeface="Arial" charset="0"/>
              </a:rPr>
              <a:t>Virginia Niebuhr, PhD</a:t>
            </a:r>
          </a:p>
          <a:p>
            <a:pPr eaLnBrk="1" hangingPunct="1">
              <a:defRPr/>
            </a:pPr>
            <a:r>
              <a:rPr lang="en-US" sz="2000" dirty="0" smtClean="0">
                <a:latin typeface="Arial" charset="0"/>
                <a:cs typeface="Arial" charset="0"/>
              </a:rPr>
              <a:t>Mark Wolffarth, MD</a:t>
            </a:r>
          </a:p>
          <a:p>
            <a:pPr eaLnBrk="1" hangingPunct="1">
              <a:defRPr/>
            </a:pPr>
            <a:r>
              <a:rPr lang="en-US" sz="2000" dirty="0" smtClean="0">
                <a:latin typeface="Arial" charset="0"/>
                <a:cs typeface="Arial" charset="0"/>
              </a:rPr>
              <a:t>Anne Rudnicki, </a:t>
            </a:r>
            <a:r>
              <a:rPr lang="en-US" sz="2000" dirty="0" err="1" smtClean="0">
                <a:latin typeface="Arial" charset="0"/>
                <a:cs typeface="Arial" charset="0"/>
              </a:rPr>
              <a:t>EdD</a:t>
            </a:r>
            <a:endParaRPr lang="en-US" sz="2000" dirty="0" smtClean="0">
              <a:latin typeface="Arial" charset="0"/>
              <a:cs typeface="Arial" charset="0"/>
            </a:endParaRPr>
          </a:p>
          <a:p>
            <a:pPr eaLnBrk="1" hangingPunct="1">
              <a:defRPr/>
            </a:pPr>
            <a:r>
              <a:rPr lang="en-US" sz="2000" dirty="0" smtClean="0">
                <a:latin typeface="Arial" charset="0"/>
                <a:cs typeface="Arial" charset="0"/>
              </a:rPr>
              <a:t>Mary Jo Urbani, BA</a:t>
            </a:r>
          </a:p>
        </p:txBody>
      </p:sp>
      <p:sp>
        <p:nvSpPr>
          <p:cNvPr id="4" name="Rounded Rectangle 3"/>
          <p:cNvSpPr/>
          <p:nvPr/>
        </p:nvSpPr>
        <p:spPr>
          <a:xfrm>
            <a:off x="2133600" y="1143000"/>
            <a:ext cx="1676400" cy="914400"/>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5125" name="TextBox 4"/>
          <p:cNvSpPr txBox="1">
            <a:spLocks noChangeArrowheads="1"/>
          </p:cNvSpPr>
          <p:nvPr/>
        </p:nvSpPr>
        <p:spPr bwMode="auto">
          <a:xfrm>
            <a:off x="2133600" y="1143000"/>
            <a:ext cx="1752600" cy="923925"/>
          </a:xfrm>
          <a:prstGeom prst="rect">
            <a:avLst/>
          </a:prstGeom>
          <a:noFill/>
          <a:ln w="9525">
            <a:noFill/>
            <a:miter lim="800000"/>
            <a:headEnd/>
            <a:tailEnd/>
          </a:ln>
        </p:spPr>
        <p:txBody>
          <a:bodyPr>
            <a:spAutoFit/>
          </a:bodyPr>
          <a:lstStyle/>
          <a:p>
            <a:r>
              <a:rPr lang="en-US" sz="5400">
                <a:solidFill>
                  <a:schemeClr val="bg1"/>
                </a:solidFill>
              </a:rPr>
              <a:t>Tube</a:t>
            </a:r>
          </a:p>
        </p:txBody>
      </p:sp>
      <p:sp>
        <p:nvSpPr>
          <p:cNvPr id="7" name="TextBox 6"/>
          <p:cNvSpPr txBox="1">
            <a:spLocks noChangeArrowheads="1"/>
          </p:cNvSpPr>
          <p:nvPr/>
        </p:nvSpPr>
        <p:spPr bwMode="auto">
          <a:xfrm>
            <a:off x="1447800" y="2209800"/>
            <a:ext cx="6248400" cy="923925"/>
          </a:xfrm>
          <a:prstGeom prst="rect">
            <a:avLst/>
          </a:prstGeom>
          <a:noFill/>
          <a:ln w="9525">
            <a:noFill/>
            <a:miter lim="800000"/>
            <a:headEnd/>
            <a:tailEnd/>
          </a:ln>
        </p:spPr>
        <p:txBody>
          <a:bodyPr>
            <a:spAutoFit/>
          </a:bodyPr>
          <a:lstStyle/>
          <a:p>
            <a:r>
              <a:rPr lang="en-US" sz="5400" dirty="0">
                <a:cs typeface="Arial" charset="0"/>
              </a:rPr>
              <a:t>for Teaching</a:t>
            </a:r>
            <a:endParaRPr lang="en-US" sz="5400" dirty="0"/>
          </a:p>
        </p:txBody>
      </p:sp>
      <p:pic>
        <p:nvPicPr>
          <p:cNvPr id="5124" name="Picture 4" descr="C:\Documents and Settings\mjurbani\Local Settings\Temporary Internet Files\Content.IE5\ALH0CRQ9\MC900252547[1].wmf"/>
          <p:cNvPicPr>
            <a:picLocks noChangeAspect="1" noChangeArrowheads="1"/>
          </p:cNvPicPr>
          <p:nvPr/>
        </p:nvPicPr>
        <p:blipFill>
          <a:blip r:embed="rId3" cstate="print"/>
          <a:srcRect/>
          <a:stretch>
            <a:fillRect/>
          </a:stretch>
        </p:blipFill>
        <p:spPr bwMode="auto">
          <a:xfrm>
            <a:off x="5410200" y="1627188"/>
            <a:ext cx="1706563" cy="1801812"/>
          </a:xfrm>
          <a:prstGeom prst="rect">
            <a:avLst/>
          </a:prstGeom>
          <a:noFill/>
          <a:ln w="9525">
            <a:noFill/>
            <a:miter lim="800000"/>
            <a:headEnd/>
            <a:tailEnd/>
          </a:ln>
        </p:spPr>
      </p:pic>
      <p:sp>
        <p:nvSpPr>
          <p:cNvPr id="8" name="Rectangle 7"/>
          <p:cNvSpPr/>
          <p:nvPr/>
        </p:nvSpPr>
        <p:spPr>
          <a:xfrm>
            <a:off x="4724400" y="3657600"/>
            <a:ext cx="4038600" cy="1066800"/>
          </a:xfrm>
          <a:prstGeom prst="rect">
            <a:avLst/>
          </a:prstGeom>
          <a:solidFill>
            <a:srgbClr val="60BC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Pediatric </a:t>
            </a:r>
            <a:br>
              <a:rPr lang="en-US" sz="2400" dirty="0" smtClean="0"/>
            </a:br>
            <a:r>
              <a:rPr lang="en-US" sz="2400" dirty="0" smtClean="0"/>
              <a:t>Education Grand Rounds</a:t>
            </a:r>
          </a:p>
          <a:p>
            <a:pPr algn="ctr"/>
            <a:r>
              <a:rPr lang="en-US" sz="2400" dirty="0" smtClean="0"/>
              <a:t>March 29, 2013</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latin typeface="Arial" charset="0"/>
                <a:cs typeface="Arial" charset="0"/>
              </a:rPr>
              <a:t>Save</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85800" y="914400"/>
            <a:ext cx="7730788" cy="5083175"/>
          </a:xfrm>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sz="4400" dirty="0" smtClean="0"/>
              <a:t>What is a Playlist?</a:t>
            </a:r>
          </a:p>
          <a:p>
            <a:r>
              <a:rPr lang="en-US" sz="2800" dirty="0" smtClean="0"/>
              <a:t>In general, it is just a list of songs or videos that are strung together to play one after the other.</a:t>
            </a:r>
            <a:endParaRPr lang="en-US" sz="2800" dirty="0"/>
          </a:p>
          <a:p>
            <a:r>
              <a:rPr lang="en-US" sz="4400" dirty="0" smtClean="0"/>
              <a:t>What is a Channel?</a:t>
            </a:r>
          </a:p>
          <a:p>
            <a:r>
              <a:rPr lang="en-US" sz="2800" dirty="0" smtClean="0"/>
              <a:t>In general, it is your YouTube account’s home page. It is where your collection of videos is managed.</a:t>
            </a:r>
            <a:endParaRPr lang="en-US" sz="2800" dirty="0"/>
          </a:p>
        </p:txBody>
      </p:sp>
    </p:spTree>
    <p:extLst>
      <p:ext uri="{BB962C8B-B14F-4D97-AF65-F5344CB8AC3E}">
        <p14:creationId xmlns:p14="http://schemas.microsoft.com/office/powerpoint/2010/main" xmlns="" val="11913942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latin typeface="Arial" charset="0"/>
                <a:cs typeface="Arial" charset="0"/>
              </a:rPr>
              <a:t>Share</a:t>
            </a:r>
            <a:r>
              <a:rPr lang="en-US" dirty="0" smtClean="0">
                <a:latin typeface="Times New Roman" pitchFamily="18" charset="0"/>
                <a:cs typeface="Arial" charset="0"/>
              </a:rPr>
              <a:t> </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981200" y="381000"/>
            <a:ext cx="5943600" cy="583367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0"/>
            <a:ext cx="8458200" cy="1143000"/>
          </a:xfrm>
        </p:spPr>
        <p:txBody>
          <a:bodyPr/>
          <a:lstStyle/>
          <a:p>
            <a:pPr eaLnBrk="1" hangingPunct="1"/>
            <a:r>
              <a:rPr lang="en-US" dirty="0" smtClean="0">
                <a:latin typeface="Arial" charset="0"/>
                <a:cs typeface="Arial" charset="0"/>
              </a:rPr>
              <a:t>Subscribe</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743200" y="340418"/>
            <a:ext cx="5638800" cy="567941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eaLnBrk="1" hangingPunct="1"/>
            <a:r>
              <a:rPr lang="en-US" dirty="0" smtClean="0">
                <a:latin typeface="Arial" charset="0"/>
                <a:cs typeface="Arial" charset="0"/>
              </a:rPr>
              <a:t>Customize your Channel</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64747" y="914400"/>
            <a:ext cx="7996368" cy="5257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latin typeface="Arial" charset="0"/>
                <a:cs typeface="Arial" charset="0"/>
              </a:rPr>
              <a:t>Playlists</a:t>
            </a:r>
            <a:endParaRPr lang="en-US" dirty="0" smtClean="0">
              <a:latin typeface="Times New Roman" pitchFamily="18" charset="0"/>
              <a:cs typeface="Arial" charset="0"/>
            </a:endParaRPr>
          </a:p>
        </p:txBody>
      </p:sp>
      <p:sp>
        <p:nvSpPr>
          <p:cNvPr id="16387" name="Content Placeholder 7"/>
          <p:cNvSpPr>
            <a:spLocks noGrp="1"/>
          </p:cNvSpPr>
          <p:nvPr>
            <p:ph sz="half" idx="1"/>
          </p:nvPr>
        </p:nvSpPr>
        <p:spPr>
          <a:xfrm>
            <a:off x="457200" y="1471613"/>
            <a:ext cx="4038600" cy="4356100"/>
          </a:xfrm>
        </p:spPr>
        <p:txBody>
          <a:bodyPr/>
          <a:lstStyle/>
          <a:p>
            <a:pPr marL="0" indent="0" eaLnBrk="1" hangingPunct="1"/>
            <a:r>
              <a:rPr lang="en-US" sz="2800" dirty="0" smtClean="0">
                <a:latin typeface="Arial" charset="0"/>
                <a:cs typeface="Arial" charset="0"/>
              </a:rPr>
              <a:t>Similar to iTunes playlist</a:t>
            </a:r>
          </a:p>
          <a:p>
            <a:pPr marL="0" indent="0" eaLnBrk="1" hangingPunct="1"/>
            <a:r>
              <a:rPr lang="en-US" sz="2800" dirty="0" smtClean="0">
                <a:latin typeface="Arial" charset="0"/>
                <a:cs typeface="Arial" charset="0"/>
              </a:rPr>
              <a:t>Can customize</a:t>
            </a:r>
          </a:p>
          <a:p>
            <a:pPr marL="0" indent="0" eaLnBrk="1" hangingPunct="1"/>
            <a:endParaRPr lang="en-US" dirty="0" smtClean="0">
              <a:latin typeface="Arial" charset="0"/>
              <a:cs typeface="Arial" charset="0"/>
            </a:endParaRPr>
          </a:p>
        </p:txBody>
      </p:sp>
      <p:sp>
        <p:nvSpPr>
          <p:cNvPr id="16388" name="Content Placeholder 8"/>
          <p:cNvSpPr>
            <a:spLocks noGrp="1"/>
          </p:cNvSpPr>
          <p:nvPr>
            <p:ph sz="half" idx="2"/>
          </p:nvPr>
        </p:nvSpPr>
        <p:spPr>
          <a:xfrm>
            <a:off x="4572000" y="1471613"/>
            <a:ext cx="4038600" cy="4356100"/>
          </a:xfrm>
        </p:spPr>
        <p:txBody>
          <a:bodyPr/>
          <a:lstStyle/>
          <a:p>
            <a:pPr marL="0" indent="0" eaLnBrk="1" hangingPunct="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smtClean="0">
                <a:latin typeface="Arial" charset="0"/>
                <a:cs typeface="Arial" charset="0"/>
              </a:rPr>
              <a:t>Searching YouTube EDU</a:t>
            </a:r>
          </a:p>
        </p:txBody>
      </p:sp>
      <p:pic>
        <p:nvPicPr>
          <p:cNvPr id="10243" name="Content Placeholder 4"/>
          <p:cNvPicPr>
            <a:picLocks noGrp="1" noChangeAspect="1"/>
          </p:cNvPicPr>
          <p:nvPr>
            <p:ph sz="half" idx="1"/>
          </p:nvPr>
        </p:nvPicPr>
        <p:blipFill>
          <a:blip r:embed="rId3" cstate="print"/>
          <a:srcRect/>
          <a:stretch>
            <a:fillRect/>
          </a:stretch>
        </p:blipFill>
        <p:spPr>
          <a:xfrm>
            <a:off x="1720850" y="1295400"/>
            <a:ext cx="5518150" cy="48006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p:cNvPicPr>
          <p:nvPr/>
        </p:nvPicPr>
        <p:blipFill>
          <a:blip r:embed="rId3" cstate="print"/>
          <a:srcRect/>
          <a:stretch>
            <a:fillRect/>
          </a:stretch>
        </p:blipFill>
        <p:spPr bwMode="auto">
          <a:xfrm>
            <a:off x="3471863" y="20638"/>
            <a:ext cx="5672137" cy="5964237"/>
          </a:xfrm>
          <a:prstGeom prst="rect">
            <a:avLst/>
          </a:prstGeom>
          <a:noFill/>
          <a:ln w="9525">
            <a:solidFill>
              <a:srgbClr val="000000"/>
            </a:solidFill>
            <a:miter lim="800000"/>
            <a:headEnd/>
            <a:tailEnd/>
          </a:ln>
        </p:spPr>
      </p:pic>
      <p:sp>
        <p:nvSpPr>
          <p:cNvPr id="17411" name="Rectangle 1"/>
          <p:cNvSpPr>
            <a:spLocks noChangeArrowheads="1"/>
          </p:cNvSpPr>
          <p:nvPr/>
        </p:nvSpPr>
        <p:spPr bwMode="auto">
          <a:xfrm>
            <a:off x="228600" y="1600200"/>
            <a:ext cx="3014663" cy="4401205"/>
          </a:xfrm>
          <a:prstGeom prst="rect">
            <a:avLst/>
          </a:prstGeom>
          <a:noFill/>
          <a:ln w="9525">
            <a:solidFill>
              <a:schemeClr val="tx1"/>
            </a:solidFill>
            <a:miter lim="800000"/>
            <a:headEnd/>
            <a:tailEnd/>
          </a:ln>
        </p:spPr>
        <p:txBody>
          <a:bodyPr>
            <a:spAutoFit/>
          </a:bodyPr>
          <a:lstStyle/>
          <a:p>
            <a:endParaRPr lang="en-US" sz="2800" b="1" dirty="0">
              <a:cs typeface="Arial" charset="0"/>
            </a:endParaRPr>
          </a:p>
          <a:p>
            <a:r>
              <a:rPr lang="en-US" sz="2800" b="1" dirty="0" err="1" smtClean="0">
                <a:cs typeface="Arial" charset="0"/>
              </a:rPr>
              <a:t>unembedded</a:t>
            </a:r>
            <a:r>
              <a:rPr lang="en-US" sz="2800" b="1" dirty="0" smtClean="0">
                <a:cs typeface="Arial" charset="0"/>
              </a:rPr>
              <a:t> </a:t>
            </a:r>
            <a:endParaRPr lang="en-US" sz="2800" b="1" dirty="0" smtClean="0">
              <a:cs typeface="Arial" charset="0"/>
            </a:endParaRPr>
          </a:p>
          <a:p>
            <a:endParaRPr lang="en-US" sz="2800" b="1" dirty="0" smtClean="0">
              <a:cs typeface="Arial" charset="0"/>
            </a:endParaRPr>
          </a:p>
          <a:p>
            <a:endParaRPr lang="en-US" sz="2800" b="1" dirty="0" smtClean="0">
              <a:cs typeface="Arial" charset="0"/>
            </a:endParaRPr>
          </a:p>
          <a:p>
            <a:r>
              <a:rPr lang="en-US" sz="2800" b="1" dirty="0" smtClean="0">
                <a:cs typeface="Arial" charset="0"/>
              </a:rPr>
              <a:t>vs. </a:t>
            </a:r>
          </a:p>
          <a:p>
            <a:endParaRPr lang="en-US" sz="2800" b="1" dirty="0" smtClean="0">
              <a:cs typeface="Arial" charset="0"/>
            </a:endParaRPr>
          </a:p>
          <a:p>
            <a:endParaRPr lang="en-US" sz="2800" b="1" dirty="0" smtClean="0">
              <a:cs typeface="Arial" charset="0"/>
            </a:endParaRPr>
          </a:p>
          <a:p>
            <a:r>
              <a:rPr lang="en-US" sz="2800" b="1" dirty="0" smtClean="0">
                <a:cs typeface="Arial" charset="0"/>
              </a:rPr>
              <a:t>embedded</a:t>
            </a:r>
            <a:endParaRPr lang="en-US" sz="2800" b="1" dirty="0">
              <a:cs typeface="Arial" charset="0"/>
            </a:endParaRPr>
          </a:p>
          <a:p>
            <a:endParaRPr lang="en-US" sz="2800" b="1" dirty="0">
              <a:cs typeface="Arial" charset="0"/>
            </a:endParaRPr>
          </a:p>
          <a:p>
            <a:endParaRPr lang="en-US" sz="2800" b="1" dirty="0">
              <a:cs typeface="Arial" charset="0"/>
            </a:endParaRPr>
          </a:p>
        </p:txBody>
      </p:sp>
      <p:sp>
        <p:nvSpPr>
          <p:cNvPr id="4" name="Title 1"/>
          <p:cNvSpPr>
            <a:spLocks noGrp="1"/>
          </p:cNvSpPr>
          <p:nvPr>
            <p:ph type="title"/>
          </p:nvPr>
        </p:nvSpPr>
        <p:spPr>
          <a:xfrm>
            <a:off x="457200" y="0"/>
            <a:ext cx="8229600" cy="1143000"/>
          </a:xfrm>
        </p:spPr>
        <p:txBody>
          <a:bodyPr/>
          <a:lstStyle/>
          <a:p>
            <a:pPr eaLnBrk="1" hangingPunct="1"/>
            <a:r>
              <a:rPr lang="en-US" dirty="0" smtClean="0">
                <a:latin typeface="Arial" charset="0"/>
                <a:cs typeface="Arial" charset="0"/>
              </a:rPr>
              <a:t>Embed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latin typeface="Arial" charset="0"/>
                <a:cs typeface="Arial" charset="0"/>
              </a:rPr>
              <a:t>Putting it all together</a:t>
            </a:r>
          </a:p>
        </p:txBody>
      </p:sp>
      <p:sp>
        <p:nvSpPr>
          <p:cNvPr id="16387" name="Content Placeholder 2"/>
          <p:cNvSpPr>
            <a:spLocks noGrp="1"/>
          </p:cNvSpPr>
          <p:nvPr>
            <p:ph idx="1"/>
          </p:nvPr>
        </p:nvSpPr>
        <p:spPr/>
        <p:txBody>
          <a:bodyPr/>
          <a:lstStyle/>
          <a:p>
            <a:pPr lvl="1" eaLnBrk="1" hangingPunct="1">
              <a:buNone/>
            </a:pPr>
            <a:endParaRPr lang="en-US" sz="2400" dirty="0" smtClean="0">
              <a:latin typeface="Arial" charset="0"/>
              <a:cs typeface="Arial" charset="0"/>
            </a:endParaRPr>
          </a:p>
          <a:p>
            <a:pPr lvl="1" eaLnBrk="1" hangingPunct="1">
              <a:buNone/>
            </a:pPr>
            <a:r>
              <a:rPr lang="en-US" sz="2400" dirty="0" smtClean="0">
                <a:latin typeface="Arial" charset="0"/>
                <a:cs typeface="Arial" charset="0"/>
              </a:rPr>
              <a:t>Example </a:t>
            </a:r>
          </a:p>
          <a:p>
            <a:pPr lvl="1" eaLnBrk="1" hangingPunct="1">
              <a:buNone/>
            </a:pPr>
            <a:r>
              <a:rPr lang="en-US" sz="2400" dirty="0" smtClean="0">
                <a:latin typeface="Arial" charset="0"/>
                <a:cs typeface="Arial" charset="0"/>
              </a:rPr>
              <a:t>– shorten lengthy clips, organize and introduce videos</a:t>
            </a:r>
          </a:p>
          <a:p>
            <a:pPr lvl="1" eaLnBrk="1" hangingPunct="1">
              <a:buNone/>
            </a:pPr>
            <a:endParaRPr lang="en-US" sz="2400" dirty="0" smtClean="0">
              <a:latin typeface="Arial" charset="0"/>
              <a:cs typeface="Arial" charset="0"/>
            </a:endParaRPr>
          </a:p>
          <a:p>
            <a:pPr lvl="1" eaLnBrk="1" hangingPunct="1">
              <a:buNone/>
            </a:pPr>
            <a:r>
              <a:rPr lang="en-US" sz="2400" dirty="0" err="1" smtClean="0">
                <a:latin typeface="Arial" charset="0"/>
                <a:cs typeface="Arial" charset="0"/>
                <a:hlinkClick r:id="rId3"/>
              </a:rPr>
              <a:t>Ow</a:t>
            </a:r>
            <a:r>
              <a:rPr lang="en-US" sz="2400" dirty="0" smtClean="0">
                <a:latin typeface="Arial" charset="0"/>
                <a:cs typeface="Arial" charset="0"/>
                <a:hlinkClick r:id="rId3"/>
              </a:rPr>
              <a:t>,  My Shoulder</a:t>
            </a:r>
            <a:endParaRPr lang="en-US" sz="2400" dirty="0" smtClean="0">
              <a:latin typeface="Arial" charset="0"/>
              <a:cs typeface="Arial" charset="0"/>
            </a:endParaRPr>
          </a:p>
          <a:p>
            <a:pPr eaLnBrk="1" hangingPunct="1">
              <a:buFont typeface="Arial" charset="0"/>
              <a:buChar char="•"/>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3600" b="1" dirty="0" smtClean="0"/>
              <a:t>YouTube for Teaching</a:t>
            </a:r>
          </a:p>
          <a:p>
            <a:pPr algn="ctr"/>
            <a:r>
              <a:rPr lang="en-US" sz="3600" b="1" dirty="0" smtClean="0">
                <a:hlinkClick r:id="rId3"/>
              </a:rPr>
              <a:t>www.utmb.edu/pediedtech</a:t>
            </a:r>
            <a:endParaRPr lang="en-US" sz="3600" b="1" dirty="0" smtClean="0"/>
          </a:p>
          <a:p>
            <a:pPr algn="ctr"/>
            <a:r>
              <a:rPr lang="en-US" sz="3600" b="1" dirty="0" smtClean="0"/>
              <a:t>Instructional Technology section</a:t>
            </a:r>
          </a:p>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dirty="0" smtClean="0">
              <a:latin typeface="Arial" charset="0"/>
              <a:cs typeface="Arial" charset="0"/>
            </a:endParaRPr>
          </a:p>
        </p:txBody>
      </p:sp>
      <p:sp>
        <p:nvSpPr>
          <p:cNvPr id="6147" name="Content Placeholder 2"/>
          <p:cNvSpPr>
            <a:spLocks noGrp="1"/>
          </p:cNvSpPr>
          <p:nvPr>
            <p:ph idx="1"/>
          </p:nvPr>
        </p:nvSpPr>
        <p:spPr/>
        <p:txBody>
          <a:bodyPr/>
          <a:lstStyle/>
          <a:p>
            <a:endParaRPr lang="en-US" sz="2400" dirty="0" smtClean="0">
              <a:latin typeface="Arial" charset="0"/>
              <a:cs typeface="Arial" charset="0"/>
            </a:endParaRPr>
          </a:p>
          <a:p>
            <a:endParaRPr lang="en-US" sz="2400" dirty="0" smtClean="0">
              <a:latin typeface="Arial" charset="0"/>
              <a:cs typeface="Arial" charset="0"/>
            </a:endParaRPr>
          </a:p>
          <a:p>
            <a:pPr lvl="1">
              <a:buNone/>
            </a:pPr>
            <a:endParaRPr lang="en-US" sz="3200" dirty="0" smtClean="0">
              <a:latin typeface="Arial" charset="0"/>
              <a:cs typeface="Arial" charset="0"/>
              <a:hlinkClick r:id="rId3"/>
            </a:endParaRPr>
          </a:p>
          <a:p>
            <a:pPr lvl="1" algn="ctr">
              <a:buNone/>
            </a:pPr>
            <a:r>
              <a:rPr lang="en-US" sz="3200" dirty="0" smtClean="0">
                <a:latin typeface="Arial" charset="0"/>
                <a:cs typeface="Arial" charset="0"/>
                <a:hlinkClick r:id="rId3"/>
              </a:rPr>
              <a:t>www.utmb.edu/pediedtech</a:t>
            </a:r>
            <a:endParaRPr lang="en-US" sz="3200" dirty="0" smtClean="0">
              <a:latin typeface="Arial" charset="0"/>
              <a:cs typeface="Arial" charset="0"/>
            </a:endParaRPr>
          </a:p>
          <a:p>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C:\Documents and Settings\mjurbani\Local Settings\Temporary Internet Files\Content.IE5\2MSEW45Y\MC900023476[1].wmf"/>
          <p:cNvPicPr>
            <a:picLocks noGrp="1" noChangeAspect="1" noChangeArrowheads="1"/>
          </p:cNvPicPr>
          <p:nvPr>
            <p:ph idx="1"/>
          </p:nvPr>
        </p:nvPicPr>
        <p:blipFill>
          <a:blip r:embed="rId3" cstate="print"/>
          <a:srcRect/>
          <a:stretch>
            <a:fillRect/>
          </a:stretch>
        </p:blipFill>
        <p:spPr bwMode="auto">
          <a:xfrm>
            <a:off x="2895600" y="2438400"/>
            <a:ext cx="2822143" cy="2824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latin typeface="Arial" charset="0"/>
                <a:cs typeface="Arial" charset="0"/>
              </a:rPr>
              <a:t>What do you use YouTube for?</a:t>
            </a:r>
          </a:p>
        </p:txBody>
      </p:sp>
      <p:sp>
        <p:nvSpPr>
          <p:cNvPr id="7171" name="Content Placeholder 1"/>
          <p:cNvSpPr>
            <a:spLocks noGrp="1"/>
          </p:cNvSpPr>
          <p:nvPr>
            <p:ph idx="1"/>
          </p:nvPr>
        </p:nvSpPr>
        <p:spPr>
          <a:xfrm>
            <a:off x="228600" y="1295400"/>
            <a:ext cx="8229600" cy="4525962"/>
          </a:xfrm>
        </p:spPr>
        <p:txBody>
          <a:bodyPr/>
          <a:lstStyle/>
          <a:p>
            <a:endParaRPr lang="en-US" sz="3200" dirty="0" smtClean="0">
              <a:latin typeface="Arial" charset="0"/>
              <a:cs typeface="Arial" charset="0"/>
            </a:endParaRPr>
          </a:p>
          <a:p>
            <a:endParaRPr lang="en-US" sz="3200" dirty="0" smtClean="0">
              <a:latin typeface="Arial" charset="0"/>
              <a:cs typeface="Arial" charset="0"/>
            </a:endParaRPr>
          </a:p>
          <a:p>
            <a:r>
              <a:rPr lang="en-US" sz="3200" dirty="0" smtClean="0">
                <a:latin typeface="Arial" charset="0"/>
                <a:cs typeface="Arial" charset="0"/>
              </a:rPr>
              <a:t>If you’re anything like me, the majority of the time it’s for . . . </a:t>
            </a:r>
          </a:p>
          <a:p>
            <a:r>
              <a:rPr lang="en-US" sz="3200" dirty="0" smtClean="0">
                <a:latin typeface="Arial" charset="0"/>
                <a:cs typeface="Arial" charset="0"/>
              </a:rPr>
              <a:t>  	</a:t>
            </a:r>
            <a:r>
              <a:rPr lang="en-US" sz="3200" dirty="0" smtClean="0">
                <a:latin typeface="Arial" charset="0"/>
                <a:cs typeface="Arial" charset="0"/>
                <a:hlinkClick r:id="rId3"/>
              </a:rPr>
              <a:t>http://youtu.be/RhKQfrE1KTE?t=1m10s</a:t>
            </a:r>
            <a:endParaRPr lang="en-US" sz="32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Perhaps YouTube has other applications</a:t>
            </a:r>
            <a:endParaRPr lang="en-US" sz="3600" dirty="0"/>
          </a:p>
        </p:txBody>
      </p:sp>
      <p:sp>
        <p:nvSpPr>
          <p:cNvPr id="3" name="Content Placeholder 2"/>
          <p:cNvSpPr>
            <a:spLocks noGrp="1"/>
          </p:cNvSpPr>
          <p:nvPr>
            <p:ph idx="1"/>
          </p:nvPr>
        </p:nvSpPr>
        <p:spPr/>
        <p:txBody>
          <a:bodyPr/>
          <a:lstStyle/>
          <a:p>
            <a:endParaRPr lang="en-US" sz="3200" dirty="0" smtClean="0"/>
          </a:p>
          <a:p>
            <a:r>
              <a:rPr lang="en-US" sz="3200" dirty="0" smtClean="0"/>
              <a:t>Has anyone used YouTube </a:t>
            </a:r>
          </a:p>
          <a:p>
            <a:r>
              <a:rPr lang="en-US" sz="3200" dirty="0" smtClean="0"/>
              <a:t>to teach students or residents?</a:t>
            </a:r>
          </a:p>
          <a:p>
            <a:endParaRPr lang="en-US" sz="3200" dirty="0" smtClean="0"/>
          </a:p>
          <a:p>
            <a:r>
              <a:rPr lang="en-US" sz="3200" dirty="0" smtClean="0"/>
              <a:t>Let’s consider a scenario in clinic.</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Perplexed student checking out . . .</a:t>
            </a:r>
            <a:endParaRPr lang="en-US" dirty="0"/>
          </a:p>
        </p:txBody>
      </p:sp>
      <p:sp>
        <p:nvSpPr>
          <p:cNvPr id="3" name="Content Placeholder 2"/>
          <p:cNvSpPr>
            <a:spLocks noGrp="1"/>
          </p:cNvSpPr>
          <p:nvPr>
            <p:ph idx="1"/>
          </p:nvPr>
        </p:nvSpPr>
        <p:spPr/>
        <p:txBody>
          <a:bodyPr/>
          <a:lstStyle/>
          <a:p>
            <a:r>
              <a:rPr lang="en-US" sz="2400" dirty="0" smtClean="0"/>
              <a:t>HPI:  Well, it’s a 1 y/o boy and mom says he’s been coughing non-stop for a few days.  She thinks it sounds ‘croupy’.  She also thinks his chest is rattling.  Grandmother is in the room and says she thinks it sounds like ‘whooping cough’ but also thinks he’s been wheezing.</a:t>
            </a:r>
          </a:p>
          <a:p>
            <a:endParaRPr lang="en-US" sz="2400" dirty="0" smtClean="0"/>
          </a:p>
          <a:p>
            <a:r>
              <a:rPr lang="en-US" sz="2400" dirty="0" smtClean="0"/>
              <a:t>PE:  No fever, he was playing on his mom’s phone the entire time I was in there and eating cheerios.  No, he didn’t cough once, lungs sound clear.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he has a cold . . .</a:t>
            </a:r>
            <a:endParaRPr lang="en-US" dirty="0"/>
          </a:p>
        </p:txBody>
      </p:sp>
      <p:sp>
        <p:nvSpPr>
          <p:cNvPr id="3" name="Content Placeholder 2"/>
          <p:cNvSpPr>
            <a:spLocks noGrp="1"/>
          </p:cNvSpPr>
          <p:nvPr>
            <p:ph idx="1"/>
          </p:nvPr>
        </p:nvSpPr>
        <p:spPr/>
        <p:txBody>
          <a:bodyPr/>
          <a:lstStyle/>
          <a:p>
            <a:r>
              <a:rPr lang="en-US" sz="2400" dirty="0" smtClean="0"/>
              <a:t>Your student has never heard a child with croup or </a:t>
            </a:r>
            <a:r>
              <a:rPr lang="en-US" sz="2400" dirty="0" err="1" smtClean="0"/>
              <a:t>pertussis</a:t>
            </a:r>
            <a:r>
              <a:rPr lang="en-US" sz="2400" dirty="0" smtClean="0"/>
              <a:t>.</a:t>
            </a:r>
          </a:p>
          <a:p>
            <a:r>
              <a:rPr lang="en-US" sz="2400" dirty="0" smtClean="0"/>
              <a:t>Maybe I can get into character or recreate the cough.</a:t>
            </a:r>
          </a:p>
          <a:p>
            <a:r>
              <a:rPr lang="en-US" sz="2400" dirty="0" smtClean="0"/>
              <a:t>Or . . .</a:t>
            </a:r>
          </a:p>
          <a:p>
            <a:r>
              <a:rPr lang="en-US" sz="2400" dirty="0" smtClean="0"/>
              <a:t>    	</a:t>
            </a:r>
            <a:r>
              <a:rPr lang="en-US" sz="2400" dirty="0" smtClean="0">
                <a:hlinkClick r:id="rId3"/>
              </a:rPr>
              <a:t>http://www.youtube.com/watch?v=Qbn1Zw5CTbA</a:t>
            </a:r>
            <a:endParaRPr lang="en-US" sz="2400" dirty="0" smtClean="0"/>
          </a:p>
          <a:p>
            <a:endParaRPr lang="en-US" sz="2400" dirty="0" smtClean="0"/>
          </a:p>
          <a:p>
            <a:r>
              <a:rPr lang="en-US" sz="2400" dirty="0" smtClean="0"/>
              <a:t>	</a:t>
            </a:r>
            <a:r>
              <a:rPr lang="en-US" sz="2400" dirty="0" smtClean="0">
                <a:hlinkClick r:id="rId4"/>
              </a:rPr>
              <a:t>http://www.youtube.com/watch?v=KZV4IAHbC48</a:t>
            </a:r>
            <a:endParaRPr lang="en-US" sz="24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smtClean="0">
                <a:latin typeface="Arial" charset="0"/>
                <a:cs typeface="Arial" charset="0"/>
              </a:rPr>
              <a:t>Cool Stuff Available</a:t>
            </a:r>
          </a:p>
        </p:txBody>
      </p:sp>
      <p:sp>
        <p:nvSpPr>
          <p:cNvPr id="11267" name="Content Placeholder 3"/>
          <p:cNvSpPr>
            <a:spLocks noGrp="1"/>
          </p:cNvSpPr>
          <p:nvPr>
            <p:ph sz="half" idx="2"/>
          </p:nvPr>
        </p:nvSpPr>
        <p:spPr>
          <a:xfrm>
            <a:off x="1600200" y="1828800"/>
            <a:ext cx="6172200" cy="4114800"/>
          </a:xfrm>
        </p:spPr>
        <p:txBody>
          <a:bodyPr>
            <a:normAutofit/>
          </a:bodyPr>
          <a:lstStyle/>
          <a:p>
            <a:pPr marL="0" indent="0">
              <a:defRPr/>
            </a:pPr>
            <a:r>
              <a:rPr lang="en-US" sz="2000" dirty="0" smtClean="0">
                <a:latin typeface="Arial" charset="0"/>
                <a:cs typeface="Arial" charset="0"/>
                <a:hlinkClick r:id="rId3"/>
              </a:rPr>
              <a:t>New England Journal </a:t>
            </a:r>
            <a:r>
              <a:rPr lang="en-US" sz="2000" dirty="0">
                <a:latin typeface="Arial" charset="0"/>
                <a:cs typeface="Arial" charset="0"/>
                <a:hlinkClick r:id="rId3"/>
              </a:rPr>
              <a:t>of </a:t>
            </a:r>
            <a:r>
              <a:rPr lang="en-US" sz="2000" dirty="0" smtClean="0">
                <a:latin typeface="Arial" charset="0"/>
                <a:cs typeface="Arial" charset="0"/>
                <a:hlinkClick r:id="rId3"/>
              </a:rPr>
              <a:t>Medicine</a:t>
            </a:r>
            <a:endParaRPr lang="en-US" sz="2000" dirty="0" smtClean="0">
              <a:latin typeface="Arial" charset="0"/>
              <a:cs typeface="Arial" charset="0"/>
            </a:endParaRPr>
          </a:p>
          <a:p>
            <a:pPr marL="0" indent="0">
              <a:defRPr/>
            </a:pPr>
            <a:r>
              <a:rPr lang="en-US" sz="2000" dirty="0">
                <a:latin typeface="Arial" charset="0"/>
                <a:cs typeface="Arial" charset="0"/>
                <a:hlinkClick r:id="rId4"/>
              </a:rPr>
              <a:t>Infant </a:t>
            </a:r>
            <a:r>
              <a:rPr lang="en-US" sz="2000" dirty="0" smtClean="0">
                <a:latin typeface="Arial" charset="0"/>
                <a:cs typeface="Arial" charset="0"/>
                <a:hlinkClick r:id="rId4"/>
              </a:rPr>
              <a:t>Reflexes</a:t>
            </a:r>
            <a:endParaRPr lang="en-US" sz="2000" dirty="0" smtClean="0">
              <a:latin typeface="Arial" charset="0"/>
              <a:cs typeface="Arial" charset="0"/>
            </a:endParaRPr>
          </a:p>
          <a:p>
            <a:pPr marL="0" indent="0">
              <a:defRPr/>
            </a:pPr>
            <a:r>
              <a:rPr lang="en-US" sz="2000" dirty="0" smtClean="0">
                <a:latin typeface="Arial" charset="0"/>
                <a:cs typeface="Arial" charset="0"/>
                <a:hlinkClick r:id="rId5"/>
              </a:rPr>
              <a:t>British Medical Journal</a:t>
            </a:r>
            <a:endParaRPr lang="en-US" sz="2000" dirty="0" smtClean="0">
              <a:latin typeface="Arial" charset="0"/>
              <a:cs typeface="Arial" charset="0"/>
            </a:endParaRPr>
          </a:p>
          <a:p>
            <a:pPr marL="0" indent="0">
              <a:defRPr/>
            </a:pPr>
            <a:r>
              <a:rPr lang="en-US" sz="2000" dirty="0" smtClean="0">
                <a:latin typeface="Arial" charset="0"/>
                <a:cs typeface="Arial" charset="0"/>
                <a:hlinkClick r:id="rId6"/>
              </a:rPr>
              <a:t>Examination of the Infant</a:t>
            </a:r>
            <a:endParaRPr lang="en-US" sz="2000" dirty="0" smtClean="0">
              <a:latin typeface="Arial" charset="0"/>
              <a:cs typeface="Arial" charset="0"/>
            </a:endParaRPr>
          </a:p>
          <a:p>
            <a:pPr marL="0" indent="0">
              <a:defRPr/>
            </a:pPr>
            <a:r>
              <a:rPr lang="en-US" sz="2000" dirty="0" smtClean="0">
                <a:latin typeface="Arial" charset="0"/>
                <a:cs typeface="Arial" charset="0"/>
                <a:hlinkClick r:id="rId7"/>
              </a:rPr>
              <a:t>Dislocated Shoulder - US Navy Medical Video</a:t>
            </a:r>
            <a:endParaRPr lang="en-US" sz="2000" dirty="0" smtClean="0">
              <a:latin typeface="Arial" charset="0"/>
              <a:cs typeface="Arial" charset="0"/>
            </a:endParaRPr>
          </a:p>
          <a:p>
            <a:pPr marL="0" indent="0">
              <a:defRPr/>
            </a:pPr>
            <a:r>
              <a:rPr lang="en-US" sz="2000" dirty="0">
                <a:latin typeface="Arial" charset="0"/>
                <a:cs typeface="Arial" charset="0"/>
                <a:hlinkClick r:id="rId8"/>
              </a:rPr>
              <a:t>TEDMED</a:t>
            </a:r>
            <a:endParaRPr lang="en-US" sz="2000" dirty="0" smtClean="0">
              <a:latin typeface="Arial" charset="0"/>
              <a:cs typeface="Arial" charset="0"/>
            </a:endParaRPr>
          </a:p>
          <a:p>
            <a:pPr marL="0" indent="0">
              <a:defRPr/>
            </a:pPr>
            <a:r>
              <a:rPr lang="en-US" sz="2000" dirty="0" smtClean="0">
                <a:latin typeface="Arial" charset="0"/>
                <a:cs typeface="Arial" charset="0"/>
                <a:hlinkClick r:id="rId9"/>
              </a:rPr>
              <a:t>Centers for </a:t>
            </a:r>
            <a:r>
              <a:rPr lang="en-US" sz="2000" dirty="0">
                <a:latin typeface="Arial" charset="0"/>
                <a:cs typeface="Arial" charset="0"/>
                <a:hlinkClick r:id="rId9"/>
              </a:rPr>
              <a:t>Disease </a:t>
            </a:r>
            <a:r>
              <a:rPr lang="en-US" sz="2000" dirty="0" smtClean="0">
                <a:latin typeface="Arial" charset="0"/>
                <a:cs typeface="Arial" charset="0"/>
                <a:hlinkClick r:id="rId9"/>
              </a:rPr>
              <a:t>Control</a:t>
            </a:r>
            <a:endParaRPr lang="en-US" sz="2000" dirty="0" smtClean="0">
              <a:latin typeface="Arial" charset="0"/>
              <a:cs typeface="Arial" charset="0"/>
            </a:endParaRPr>
          </a:p>
          <a:p>
            <a:pPr marL="0" indent="0">
              <a:defRPr/>
            </a:pPr>
            <a:r>
              <a:rPr lang="en-US" sz="2000" dirty="0" smtClean="0">
                <a:latin typeface="Arial" charset="0"/>
                <a:cs typeface="Arial" charset="0"/>
                <a:hlinkClick r:id="rId10"/>
              </a:rPr>
              <a:t>Children’s National </a:t>
            </a:r>
            <a:r>
              <a:rPr lang="en-US" sz="2000" dirty="0">
                <a:latin typeface="Arial" charset="0"/>
                <a:cs typeface="Arial" charset="0"/>
                <a:hlinkClick r:id="rId10"/>
              </a:rPr>
              <a:t>Medical Center </a:t>
            </a:r>
            <a:endParaRPr lang="en-US" sz="1600" dirty="0" smtClean="0">
              <a:latin typeface="Arial" charset="0"/>
              <a:cs typeface="Arial" charset="0"/>
            </a:endParaRPr>
          </a:p>
          <a:p>
            <a:pPr marL="0" indent="0">
              <a:defRPr/>
            </a:pPr>
            <a:endParaRPr lang="en-US" sz="2000" dirty="0" smtClean="0">
              <a:latin typeface="Arial" charset="0"/>
              <a:cs typeface="Arial" charset="0"/>
            </a:endParaRPr>
          </a:p>
          <a:p>
            <a:pPr marL="0" indent="0">
              <a:defRPr/>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latin typeface="Arial" charset="0"/>
                <a:cs typeface="Arial" charset="0"/>
              </a:rPr>
              <a:t>Search</a:t>
            </a:r>
          </a:p>
        </p:txBody>
      </p:sp>
      <p:pic>
        <p:nvPicPr>
          <p:cNvPr id="5" name="Content Placeholder 4" descr="Searching.jpg"/>
          <p:cNvPicPr>
            <a:picLocks noGrp="1" noChangeAspect="1"/>
          </p:cNvPicPr>
          <p:nvPr>
            <p:ph idx="1"/>
          </p:nvPr>
        </p:nvPicPr>
        <p:blipFill>
          <a:blip r:embed="rId3" cstate="print"/>
          <a:stretch>
            <a:fillRect/>
          </a:stretch>
        </p:blipFill>
        <p:spPr>
          <a:xfrm>
            <a:off x="411163" y="1295400"/>
            <a:ext cx="8321675" cy="4678363"/>
          </a:xfrm>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dirty="0" smtClean="0"/>
              <a:t>What is an account?</a:t>
            </a:r>
          </a:p>
          <a:p>
            <a:r>
              <a:rPr lang="en-US" sz="2800" dirty="0" smtClean="0"/>
              <a:t>It is your YouTube Login id/password.  It is needed to save or upload videos to YouTube, so you can find them again easily.</a:t>
            </a:r>
          </a:p>
        </p:txBody>
      </p:sp>
    </p:spTree>
    <p:extLst>
      <p:ext uri="{BB962C8B-B14F-4D97-AF65-F5344CB8AC3E}">
        <p14:creationId xmlns:p14="http://schemas.microsoft.com/office/powerpoint/2010/main" xmlns="" val="205339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  You&amp;quot;&quot;/&gt;&lt;property id=&quot;20307&quot; value=&quot;257&quot;/&gt;&lt;/object&gt;&lt;object type=&quot;3&quot; unique_id=&quot;10005&quot;&gt;&lt;property id=&quot;20148&quot; value=&quot;5&quot;/&gt;&lt;property id=&quot;20300&quot; value=&quot;Slide 2&quot;/&gt;&lt;property id=&quot;20307&quot; value=&quot;307&quot;/&gt;&lt;/object&gt;&lt;object type=&quot;3&quot; unique_id=&quot;10007&quot;&gt;&lt;property id=&quot;20148&quot; value=&quot;5&quot;/&gt;&lt;property id=&quot;20300&quot; value=&quot;Slide 8 - &amp;quot;Search&amp;quot;&quot;/&gt;&lt;property id=&quot;20307&quot; value=&quot;264&quot;/&gt;&lt;/object&gt;&lt;object type=&quot;3&quot; unique_id=&quot;10008&quot;&gt;&lt;property id=&quot;20148&quot; value=&quot;5&quot;/&gt;&lt;property id=&quot;20300&quot; value=&quot;Slide 10 - &amp;quot;Save&amp;quot;&quot;/&gt;&lt;property id=&quot;20307&quot; value=&quot;272&quot;/&gt;&lt;/object&gt;&lt;object type=&quot;3&quot; unique_id=&quot;10009&quot;&gt;&lt;property id=&quot;20148&quot; value=&quot;5&quot;/&gt;&lt;property id=&quot;20300&quot; value=&quot;Slide 12 - &amp;quot;Share &amp;quot;&quot;/&gt;&lt;property id=&quot;20307&quot; value=&quot;284&quot;/&gt;&lt;/object&gt;&lt;object type=&quot;3&quot; unique_id=&quot;10010&quot;&gt;&lt;property id=&quot;20148&quot; value=&quot;5&quot;/&gt;&lt;property id=&quot;20300&quot; value=&quot;Slide 13 - &amp;quot;Subscribe&amp;quot;&quot;/&gt;&lt;property id=&quot;20307&quot; value=&quot;295&quot;/&gt;&lt;/object&gt;&lt;object type=&quot;3&quot; unique_id=&quot;10011&quot;&gt;&lt;property id=&quot;20148&quot; value=&quot;5&quot;/&gt;&lt;property id=&quot;20300&quot; value=&quot;Slide 14 - &amp;quot;Customize your Channel&amp;quot;&quot;/&gt;&lt;property id=&quot;20307&quot; value=&quot;299&quot;/&gt;&lt;/object&gt;&lt;object type=&quot;3&quot; unique_id=&quot;10012&quot;&gt;&lt;property id=&quot;20148&quot; value=&quot;5&quot;/&gt;&lt;property id=&quot;20300&quot; value=&quot;Slide 15 - &amp;quot;Playlists&amp;quot;&quot;/&gt;&lt;property id=&quot;20307&quot; value=&quot;300&quot;/&gt;&lt;/object&gt;&lt;object type=&quot;3&quot; unique_id=&quot;10017&quot;&gt;&lt;property id=&quot;20148&quot; value=&quot;5&quot;/&gt;&lt;property id=&quot;20300&quot; value=&quot;Slide 3 - &amp;quot;What do you use YouTube for?&amp;quot;&quot;/&gt;&lt;property id=&quot;20307&quot; value=&quot;313&quot;/&gt;&lt;/object&gt;&lt;object type=&quot;3&quot; unique_id=&quot;10018&quot;&gt;&lt;property id=&quot;20148&quot; value=&quot;5&quot;/&gt;&lt;property id=&quot;20300&quot; value=&quot;Slide 4 - &amp;quot;Perhaps YouTube has other applications&amp;quot;&quot;/&gt;&lt;property id=&quot;20307&quot; value=&quot;314&quot;/&gt;&lt;/object&gt;&lt;object type=&quot;3&quot; unique_id=&quot;10019&quot;&gt;&lt;property id=&quot;20148&quot; value=&quot;5&quot;/&gt;&lt;property id=&quot;20300&quot; value=&quot;Slide 5 - &amp;quot;Perplexed student checking out . . .&amp;quot;&quot;/&gt;&lt;property id=&quot;20307&quot; value=&quot;315&quot;/&gt;&lt;/object&gt;&lt;object type=&quot;3&quot; unique_id=&quot;10020&quot;&gt;&lt;property id=&quot;20148&quot; value=&quot;5&quot;/&gt;&lt;property id=&quot;20300&quot; value=&quot;Slide 6 - &amp;quot;OK, he has a cold . . .&amp;quot;&quot;/&gt;&lt;property id=&quot;20307&quot; value=&quot;316&quot;/&gt;&lt;/object&gt;&lt;object type=&quot;3&quot; unique_id=&quot;10022&quot;&gt;&lt;property id=&quot;20148&quot; value=&quot;5&quot;/&gt;&lt;property id=&quot;20300&quot; value=&quot;Slide 16 - &amp;quot;Searching YouTube EDU&amp;quot;&quot;/&gt;&lt;property id=&quot;20307&quot; value=&quot;312&quot;/&gt;&lt;/object&gt;&lt;object type=&quot;3&quot; unique_id=&quot;10023&quot;&gt;&lt;property id=&quot;20148&quot; value=&quot;5&quot;/&gt;&lt;property id=&quot;20300&quot; value=&quot;Slide 17 - &amp;quot;Embed&amp;quot;&quot;/&gt;&lt;property id=&quot;20307&quot; value=&quot;309&quot;/&gt;&lt;/object&gt;&lt;object type=&quot;3&quot; unique_id=&quot;10024&quot;&gt;&lt;property id=&quot;20148&quot; value=&quot;5&quot;/&gt;&lt;property id=&quot;20300&quot; value=&quot;Slide 18 - &amp;quot;Putting it all together&amp;quot;&quot;/&gt;&lt;property id=&quot;20307&quot; value=&quot;317&quot;/&gt;&lt;/object&gt;&lt;object type=&quot;3&quot; unique_id=&quot;10079&quot;&gt;&lt;property id=&quot;20148&quot; value=&quot;5&quot;/&gt;&lt;property id=&quot;20300&quot; value=&quot;Slide 7 - &amp;quot;Cool Stuff Available&amp;quot;&quot;/&gt;&lt;property id=&quot;20307&quot; value=&quot;319&quot;/&gt;&lt;/object&gt;&lt;object type=&quot;3&quot; unique_id=&quot;10080&quot;&gt;&lt;property id=&quot;20148&quot; value=&quot;5&quot;/&gt;&lt;property id=&quot;20300&quot; value=&quot;Slide 19&quot;/&gt;&lt;property id=&quot;20307&quot; value=&quot;320&quot;/&gt;&lt;/object&gt;&lt;object type=&quot;3&quot; unique_id=&quot;10081&quot;&gt;&lt;property id=&quot;20148&quot; value=&quot;5&quot;/&gt;&lt;property id=&quot;20300&quot; value=&quot;Slide 20&quot;/&gt;&lt;property id=&quot;20307&quot; value=&quot;318&quot;/&gt;&lt;/object&gt;&lt;object type=&quot;3&quot; unique_id=&quot;10102&quot;&gt;&lt;property id=&quot;20148&quot; value=&quot;5&quot;/&gt;&lt;property id=&quot;20300&quot; value=&quot;Slide 11&quot;/&gt;&lt;property id=&quot;20307&quot; value=&quot;321&quot;/&gt;&lt;/object&gt;&lt;object type=&quot;3&quot; unique_id=&quot;10187&quot;&gt;&lt;property id=&quot;20148&quot; value=&quot;5&quot;/&gt;&lt;property id=&quot;20300&quot; value=&quot;Slide 9&quot;/&gt;&lt;property id=&quot;20307&quot; value=&quot;322&quot;/&gt;&lt;/object&gt;&lt;/object&gt;&lt;/object&gt;&lt;/database&gt;"/>
  <p:tag name="SECTOMILLISECCONVERTED" val="1"/>
</p:tagLst>
</file>

<file path=ppt/theme/theme1.xml><?xml version="1.0" encoding="utf-8"?>
<a:theme xmlns:a="http://schemas.openxmlformats.org/drawingml/2006/main" name="3UTM100002_UTMB_PowerPt_6d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3UTM100002_UTMB_PowerPt_6db</Template>
  <TotalTime>830</TotalTime>
  <Words>894</Words>
  <Application>Microsoft Office PowerPoint</Application>
  <PresentationFormat>On-screen Show (4:3)</PresentationFormat>
  <Paragraphs>160</Paragraphs>
  <Slides>20</Slides>
  <Notes>20</Notes>
  <HiddenSlides>1</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3UTM100002_UTMB_PowerPt_6db</vt:lpstr>
      <vt:lpstr>  You</vt:lpstr>
      <vt:lpstr>Slide 2</vt:lpstr>
      <vt:lpstr>What do you use YouTube for?</vt:lpstr>
      <vt:lpstr>Perhaps YouTube has other applications</vt:lpstr>
      <vt:lpstr>Perplexed student checking out . . .</vt:lpstr>
      <vt:lpstr>OK, he has a cold . . .</vt:lpstr>
      <vt:lpstr>Cool Stuff Available</vt:lpstr>
      <vt:lpstr>Search</vt:lpstr>
      <vt:lpstr>Slide 9</vt:lpstr>
      <vt:lpstr>Save</vt:lpstr>
      <vt:lpstr>Slide 11</vt:lpstr>
      <vt:lpstr>Share </vt:lpstr>
      <vt:lpstr>Subscribe</vt:lpstr>
      <vt:lpstr>Customize your Channel</vt:lpstr>
      <vt:lpstr>Playlists</vt:lpstr>
      <vt:lpstr>Searching YouTube EDU</vt:lpstr>
      <vt:lpstr>Embed</vt:lpstr>
      <vt:lpstr>Putting it all together</vt:lpstr>
      <vt:lpstr>Slide 19</vt:lpstr>
      <vt:lpstr>Slide 20</vt:lpstr>
    </vt:vector>
  </TitlesOfParts>
  <Company>UTMB Galveston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YouTube for Teaching</dc:title>
  <dc:creator>UTMB</dc:creator>
  <cp:lastModifiedBy>UTMB</cp:lastModifiedBy>
  <cp:revision>50</cp:revision>
  <cp:lastPrinted>2013-03-29T10:58:47Z</cp:lastPrinted>
  <dcterms:created xsi:type="dcterms:W3CDTF">2013-03-07T22:24:09Z</dcterms:created>
  <dcterms:modified xsi:type="dcterms:W3CDTF">2013-03-29T19:32:27Z</dcterms:modified>
</cp:coreProperties>
</file>