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89" r:id="rId2"/>
    <p:sldId id="490" r:id="rId3"/>
    <p:sldId id="521" r:id="rId4"/>
    <p:sldId id="496" r:id="rId5"/>
    <p:sldId id="507" r:id="rId6"/>
    <p:sldId id="544" r:id="rId7"/>
    <p:sldId id="493" r:id="rId8"/>
    <p:sldId id="494" r:id="rId9"/>
    <p:sldId id="526" r:id="rId10"/>
    <p:sldId id="495" r:id="rId11"/>
    <p:sldId id="534" r:id="rId12"/>
    <p:sldId id="535" r:id="rId13"/>
    <p:sldId id="536" r:id="rId14"/>
    <p:sldId id="537" r:id="rId15"/>
    <p:sldId id="538" r:id="rId16"/>
    <p:sldId id="539" r:id="rId17"/>
    <p:sldId id="540" r:id="rId18"/>
    <p:sldId id="541" r:id="rId19"/>
    <p:sldId id="542" r:id="rId20"/>
    <p:sldId id="543" r:id="rId21"/>
    <p:sldId id="497" r:id="rId22"/>
    <p:sldId id="523" r:id="rId23"/>
    <p:sldId id="524" r:id="rId24"/>
    <p:sldId id="500" r:id="rId25"/>
    <p:sldId id="501" r:id="rId26"/>
    <p:sldId id="502" r:id="rId27"/>
    <p:sldId id="527" r:id="rId28"/>
    <p:sldId id="528" r:id="rId29"/>
    <p:sldId id="529" r:id="rId30"/>
    <p:sldId id="530" r:id="rId31"/>
    <p:sldId id="531" r:id="rId32"/>
    <p:sldId id="532" r:id="rId33"/>
    <p:sldId id="533" r:id="rId34"/>
    <p:sldId id="506" r:id="rId35"/>
    <p:sldId id="519" r:id="rId36"/>
    <p:sldId id="508" r:id="rId37"/>
    <p:sldId id="509" r:id="rId38"/>
    <p:sldId id="510" r:id="rId39"/>
    <p:sldId id="520" r:id="rId40"/>
    <p:sldId id="512" r:id="rId41"/>
    <p:sldId id="513" r:id="rId42"/>
    <p:sldId id="514" r:id="rId43"/>
    <p:sldId id="515" r:id="rId44"/>
    <p:sldId id="516" r:id="rId45"/>
    <p:sldId id="517" r:id="rId46"/>
    <p:sldId id="518" r:id="rId47"/>
    <p:sldId id="522"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195"/>
    <a:srgbClr val="616365"/>
    <a:srgbClr val="2E8E14"/>
    <a:srgbClr val="1F497D"/>
    <a:srgbClr val="C9C9C9"/>
    <a:srgbClr val="FFFFFF"/>
    <a:srgbClr val="F3F3F3"/>
    <a:srgbClr val="EAEAEA"/>
    <a:srgbClr val="FFF5D5"/>
    <a:srgbClr val="E4F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8140" autoAdjust="0"/>
  </p:normalViewPr>
  <p:slideViewPr>
    <p:cSldViewPr>
      <p:cViewPr varScale="1">
        <p:scale>
          <a:sx n="98" d="100"/>
          <a:sy n="98" d="100"/>
        </p:scale>
        <p:origin x="1872" y="78"/>
      </p:cViewPr>
      <p:guideLst>
        <p:guide orient="horz" pos="2160"/>
        <p:guide pos="2880"/>
      </p:guideLst>
    </p:cSldViewPr>
  </p:slideViewPr>
  <p:outlineViewPr>
    <p:cViewPr>
      <p:scale>
        <a:sx n="33" d="100"/>
        <a:sy n="33" d="100"/>
      </p:scale>
      <p:origin x="0" y="-136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8" d="100"/>
          <a:sy n="78" d="100"/>
        </p:scale>
        <p:origin x="-207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1EC62-EEFB-4969-B883-D18162ABAE6C}" type="doc">
      <dgm:prSet loTypeId="urn:microsoft.com/office/officeart/2005/8/layout/gear1" loCatId="cycle" qsTypeId="urn:microsoft.com/office/officeart/2005/8/quickstyle/3d2" qsCatId="3D" csTypeId="urn:microsoft.com/office/officeart/2005/8/colors/accent1_2" csCatId="accent1" phldr="1"/>
      <dgm:spPr/>
      <dgm:t>
        <a:bodyPr/>
        <a:lstStyle/>
        <a:p>
          <a:endParaRPr lang="en-US"/>
        </a:p>
      </dgm:t>
    </dgm:pt>
    <dgm:pt modelId="{92928593-3F0C-4A76-A583-1B631FA14218}">
      <dgm:prSet phldrT="[Text]"/>
      <dgm:spPr/>
      <dgm:t>
        <a:bodyPr/>
        <a:lstStyle/>
        <a:p>
          <a:r>
            <a:rPr lang="en-US" dirty="0" smtClean="0"/>
            <a:t>Educational Affairs</a:t>
          </a:r>
          <a:endParaRPr lang="en-US" dirty="0"/>
        </a:p>
      </dgm:t>
    </dgm:pt>
    <dgm:pt modelId="{6CA743B3-7BB0-4807-BB87-B5D1C783B9CE}" type="parTrans" cxnId="{5A6C2823-556C-4E3F-9CA2-01B102651734}">
      <dgm:prSet/>
      <dgm:spPr/>
      <dgm:t>
        <a:bodyPr/>
        <a:lstStyle/>
        <a:p>
          <a:endParaRPr lang="en-US"/>
        </a:p>
      </dgm:t>
    </dgm:pt>
    <dgm:pt modelId="{74A2653C-533B-4C25-9EC8-757E413B2731}" type="sibTrans" cxnId="{5A6C2823-556C-4E3F-9CA2-01B102651734}">
      <dgm:prSet/>
      <dgm:spPr/>
      <dgm:t>
        <a:bodyPr/>
        <a:lstStyle/>
        <a:p>
          <a:endParaRPr lang="en-US"/>
        </a:p>
      </dgm:t>
    </dgm:pt>
    <dgm:pt modelId="{0108D23B-C7D3-4B60-A5BE-9ACD620FFD4C}">
      <dgm:prSet/>
      <dgm:spPr/>
      <dgm:t>
        <a:bodyPr/>
        <a:lstStyle/>
        <a:p>
          <a:r>
            <a:rPr lang="en-US" dirty="0" smtClean="0"/>
            <a:t>Office of Clinical Education</a:t>
          </a:r>
        </a:p>
        <a:p>
          <a:endParaRPr lang="en-US" dirty="0"/>
        </a:p>
      </dgm:t>
    </dgm:pt>
    <dgm:pt modelId="{7FE4C201-8215-4CC5-ADD1-E64FD6FF28ED}" type="parTrans" cxnId="{157EF8EE-627E-4F96-8A06-EB5B16EF5439}">
      <dgm:prSet/>
      <dgm:spPr/>
      <dgm:t>
        <a:bodyPr/>
        <a:lstStyle/>
        <a:p>
          <a:endParaRPr lang="en-US"/>
        </a:p>
      </dgm:t>
    </dgm:pt>
    <dgm:pt modelId="{4E70FA61-699A-4934-9278-11BE87F6727D}" type="sibTrans" cxnId="{157EF8EE-627E-4F96-8A06-EB5B16EF5439}">
      <dgm:prSet/>
      <dgm:spPr/>
      <dgm:t>
        <a:bodyPr/>
        <a:lstStyle/>
        <a:p>
          <a:endParaRPr lang="en-US"/>
        </a:p>
      </dgm:t>
    </dgm:pt>
    <dgm:pt modelId="{9083B2B9-0DA4-4B46-9DB5-C9FF93898662}">
      <dgm:prSet/>
      <dgm:spPr/>
      <dgm:t>
        <a:bodyPr/>
        <a:lstStyle/>
        <a:p>
          <a:r>
            <a:rPr lang="en-US" dirty="0" smtClean="0"/>
            <a:t>Office of Educational Development</a:t>
          </a:r>
          <a:endParaRPr lang="en-US" dirty="0"/>
        </a:p>
      </dgm:t>
    </dgm:pt>
    <dgm:pt modelId="{61DA1424-C3C9-4EDC-9050-FA20548C9A54}" type="parTrans" cxnId="{38FC4AB9-85C9-42E9-9104-7CF924AA2E6F}">
      <dgm:prSet/>
      <dgm:spPr/>
      <dgm:t>
        <a:bodyPr/>
        <a:lstStyle/>
        <a:p>
          <a:endParaRPr lang="en-US"/>
        </a:p>
      </dgm:t>
    </dgm:pt>
    <dgm:pt modelId="{FC588D4B-CDF1-4726-9451-99F178994890}" type="sibTrans" cxnId="{38FC4AB9-85C9-42E9-9104-7CF924AA2E6F}">
      <dgm:prSet/>
      <dgm:spPr/>
      <dgm:t>
        <a:bodyPr/>
        <a:lstStyle/>
        <a:p>
          <a:endParaRPr lang="en-US"/>
        </a:p>
      </dgm:t>
    </dgm:pt>
    <dgm:pt modelId="{19DC1848-4FF7-4B84-956B-5B96D849DA1B}">
      <dgm:prSet/>
      <dgm:spPr/>
      <dgm:t>
        <a:bodyPr/>
        <a:lstStyle/>
        <a:p>
          <a:endParaRPr lang="en-US"/>
        </a:p>
      </dgm:t>
    </dgm:pt>
    <dgm:pt modelId="{49C86DDB-9CE2-476A-8582-EF11DF9C8CA8}" type="parTrans" cxnId="{5465135B-7926-47CF-A845-B3D649937EEF}">
      <dgm:prSet/>
      <dgm:spPr/>
      <dgm:t>
        <a:bodyPr/>
        <a:lstStyle/>
        <a:p>
          <a:endParaRPr lang="en-US"/>
        </a:p>
      </dgm:t>
    </dgm:pt>
    <dgm:pt modelId="{AAAF08C6-277A-458B-8161-7E42F0FA572D}" type="sibTrans" cxnId="{5465135B-7926-47CF-A845-B3D649937EEF}">
      <dgm:prSet/>
      <dgm:spPr/>
      <dgm:t>
        <a:bodyPr/>
        <a:lstStyle/>
        <a:p>
          <a:endParaRPr lang="en-US"/>
        </a:p>
      </dgm:t>
    </dgm:pt>
    <dgm:pt modelId="{144BDFEA-4067-4ACB-A1D5-7C595A08A08F}" type="pres">
      <dgm:prSet presAssocID="{0141EC62-EEFB-4969-B883-D18162ABAE6C}" presName="composite" presStyleCnt="0">
        <dgm:presLayoutVars>
          <dgm:chMax val="3"/>
          <dgm:animLvl val="lvl"/>
          <dgm:resizeHandles val="exact"/>
        </dgm:presLayoutVars>
      </dgm:prSet>
      <dgm:spPr/>
      <dgm:t>
        <a:bodyPr/>
        <a:lstStyle/>
        <a:p>
          <a:endParaRPr lang="en-US"/>
        </a:p>
      </dgm:t>
    </dgm:pt>
    <dgm:pt modelId="{827BE3F4-F5A2-4BAA-A109-BD42E6F0EA58}" type="pres">
      <dgm:prSet presAssocID="{92928593-3F0C-4A76-A583-1B631FA14218}" presName="gear1" presStyleLbl="node1" presStyleIdx="0" presStyleCnt="3">
        <dgm:presLayoutVars>
          <dgm:chMax val="1"/>
          <dgm:bulletEnabled val="1"/>
        </dgm:presLayoutVars>
      </dgm:prSet>
      <dgm:spPr/>
      <dgm:t>
        <a:bodyPr/>
        <a:lstStyle/>
        <a:p>
          <a:endParaRPr lang="en-US"/>
        </a:p>
      </dgm:t>
    </dgm:pt>
    <dgm:pt modelId="{AA8C45A7-0711-42A5-85A9-53533489DA22}" type="pres">
      <dgm:prSet presAssocID="{92928593-3F0C-4A76-A583-1B631FA14218}" presName="gear1srcNode" presStyleLbl="node1" presStyleIdx="0" presStyleCnt="3"/>
      <dgm:spPr/>
      <dgm:t>
        <a:bodyPr/>
        <a:lstStyle/>
        <a:p>
          <a:endParaRPr lang="en-US"/>
        </a:p>
      </dgm:t>
    </dgm:pt>
    <dgm:pt modelId="{F92BAA04-CD67-4494-A7C8-030B8001C86B}" type="pres">
      <dgm:prSet presAssocID="{92928593-3F0C-4A76-A583-1B631FA14218}" presName="gear1dstNode" presStyleLbl="node1" presStyleIdx="0" presStyleCnt="3"/>
      <dgm:spPr/>
      <dgm:t>
        <a:bodyPr/>
        <a:lstStyle/>
        <a:p>
          <a:endParaRPr lang="en-US"/>
        </a:p>
      </dgm:t>
    </dgm:pt>
    <dgm:pt modelId="{C1C4850F-D0A0-4E6B-A0F9-8470579400AB}" type="pres">
      <dgm:prSet presAssocID="{0108D23B-C7D3-4B60-A5BE-9ACD620FFD4C}" presName="gear2" presStyleLbl="node1" presStyleIdx="1" presStyleCnt="3" custAng="20452087" custLinFactNeighborX="-11886" custLinFactNeighborY="96824">
        <dgm:presLayoutVars>
          <dgm:chMax val="1"/>
          <dgm:bulletEnabled val="1"/>
        </dgm:presLayoutVars>
      </dgm:prSet>
      <dgm:spPr/>
      <dgm:t>
        <a:bodyPr/>
        <a:lstStyle/>
        <a:p>
          <a:endParaRPr lang="en-US"/>
        </a:p>
      </dgm:t>
    </dgm:pt>
    <dgm:pt modelId="{DED996B1-4EAC-498B-BE61-DBBA0AC2332B}" type="pres">
      <dgm:prSet presAssocID="{0108D23B-C7D3-4B60-A5BE-9ACD620FFD4C}" presName="gear2srcNode" presStyleLbl="node1" presStyleIdx="1" presStyleCnt="3"/>
      <dgm:spPr/>
      <dgm:t>
        <a:bodyPr/>
        <a:lstStyle/>
        <a:p>
          <a:endParaRPr lang="en-US"/>
        </a:p>
      </dgm:t>
    </dgm:pt>
    <dgm:pt modelId="{8506E2BB-33D4-496C-8099-E022C533F998}" type="pres">
      <dgm:prSet presAssocID="{0108D23B-C7D3-4B60-A5BE-9ACD620FFD4C}" presName="gear2dstNode" presStyleLbl="node1" presStyleIdx="1" presStyleCnt="3"/>
      <dgm:spPr/>
      <dgm:t>
        <a:bodyPr/>
        <a:lstStyle/>
        <a:p>
          <a:endParaRPr lang="en-US"/>
        </a:p>
      </dgm:t>
    </dgm:pt>
    <dgm:pt modelId="{47BA6020-D5A3-45BF-9F74-2788BDE621D7}" type="pres">
      <dgm:prSet presAssocID="{9083B2B9-0DA4-4B46-9DB5-C9FF93898662}" presName="gear3" presStyleLbl="node1" presStyleIdx="2" presStyleCnt="3" custLinFactNeighborX="87253" custLinFactNeighborY="7062"/>
      <dgm:spPr/>
      <dgm:t>
        <a:bodyPr/>
        <a:lstStyle/>
        <a:p>
          <a:endParaRPr lang="en-US"/>
        </a:p>
      </dgm:t>
    </dgm:pt>
    <dgm:pt modelId="{774D1AA7-725A-4C5B-80FC-87E1C4F41B4B}" type="pres">
      <dgm:prSet presAssocID="{9083B2B9-0DA4-4B46-9DB5-C9FF93898662}" presName="gear3tx" presStyleLbl="node1" presStyleIdx="2" presStyleCnt="3">
        <dgm:presLayoutVars>
          <dgm:chMax val="1"/>
          <dgm:bulletEnabled val="1"/>
        </dgm:presLayoutVars>
      </dgm:prSet>
      <dgm:spPr/>
      <dgm:t>
        <a:bodyPr/>
        <a:lstStyle/>
        <a:p>
          <a:endParaRPr lang="en-US"/>
        </a:p>
      </dgm:t>
    </dgm:pt>
    <dgm:pt modelId="{E8F0D2A5-A545-41E9-B41F-AFC96C844D93}" type="pres">
      <dgm:prSet presAssocID="{9083B2B9-0DA4-4B46-9DB5-C9FF93898662}" presName="gear3srcNode" presStyleLbl="node1" presStyleIdx="2" presStyleCnt="3"/>
      <dgm:spPr/>
      <dgm:t>
        <a:bodyPr/>
        <a:lstStyle/>
        <a:p>
          <a:endParaRPr lang="en-US"/>
        </a:p>
      </dgm:t>
    </dgm:pt>
    <dgm:pt modelId="{4708E709-C301-4D43-AB49-E938E48431CD}" type="pres">
      <dgm:prSet presAssocID="{9083B2B9-0DA4-4B46-9DB5-C9FF93898662}" presName="gear3dstNode" presStyleLbl="node1" presStyleIdx="2" presStyleCnt="3"/>
      <dgm:spPr/>
      <dgm:t>
        <a:bodyPr/>
        <a:lstStyle/>
        <a:p>
          <a:endParaRPr lang="en-US"/>
        </a:p>
      </dgm:t>
    </dgm:pt>
    <dgm:pt modelId="{863ECA05-86E0-44BD-B9BC-B56896DA612A}" type="pres">
      <dgm:prSet presAssocID="{74A2653C-533B-4C25-9EC8-757E413B2731}" presName="connector1" presStyleLbl="sibTrans2D1" presStyleIdx="0" presStyleCnt="3" custLinFactNeighborX="51285" custLinFactNeighborY="-65628"/>
      <dgm:spPr/>
      <dgm:t>
        <a:bodyPr/>
        <a:lstStyle/>
        <a:p>
          <a:endParaRPr lang="en-US"/>
        </a:p>
      </dgm:t>
    </dgm:pt>
    <dgm:pt modelId="{C6C4B54B-0460-4CF9-824A-8444E574D324}" type="pres">
      <dgm:prSet presAssocID="{4E70FA61-699A-4934-9278-11BE87F6727D}" presName="connector2" presStyleLbl="sibTrans2D1" presStyleIdx="1" presStyleCnt="3"/>
      <dgm:spPr/>
      <dgm:t>
        <a:bodyPr/>
        <a:lstStyle/>
        <a:p>
          <a:endParaRPr lang="en-US"/>
        </a:p>
      </dgm:t>
    </dgm:pt>
    <dgm:pt modelId="{3071E3D3-B25B-4732-8B3C-892BBBBF126D}" type="pres">
      <dgm:prSet presAssocID="{FC588D4B-CDF1-4726-9451-99F178994890}" presName="connector3" presStyleLbl="sibTrans2D1" presStyleIdx="2" presStyleCnt="3"/>
      <dgm:spPr/>
      <dgm:t>
        <a:bodyPr/>
        <a:lstStyle/>
        <a:p>
          <a:endParaRPr lang="en-US"/>
        </a:p>
      </dgm:t>
    </dgm:pt>
  </dgm:ptLst>
  <dgm:cxnLst>
    <dgm:cxn modelId="{5A6C2823-556C-4E3F-9CA2-01B102651734}" srcId="{0141EC62-EEFB-4969-B883-D18162ABAE6C}" destId="{92928593-3F0C-4A76-A583-1B631FA14218}" srcOrd="0" destOrd="0" parTransId="{6CA743B3-7BB0-4807-BB87-B5D1C783B9CE}" sibTransId="{74A2653C-533B-4C25-9EC8-757E413B2731}"/>
    <dgm:cxn modelId="{AC7F0342-90B6-4967-8835-0B461415B37C}" type="presOf" srcId="{9083B2B9-0DA4-4B46-9DB5-C9FF93898662}" destId="{774D1AA7-725A-4C5B-80FC-87E1C4F41B4B}" srcOrd="1" destOrd="0" presId="urn:microsoft.com/office/officeart/2005/8/layout/gear1"/>
    <dgm:cxn modelId="{BE035C84-4BB4-4FA3-9B83-FDC5051A704E}" type="presOf" srcId="{92928593-3F0C-4A76-A583-1B631FA14218}" destId="{827BE3F4-F5A2-4BAA-A109-BD42E6F0EA58}" srcOrd="0" destOrd="0" presId="urn:microsoft.com/office/officeart/2005/8/layout/gear1"/>
    <dgm:cxn modelId="{157EF8EE-627E-4F96-8A06-EB5B16EF5439}" srcId="{0141EC62-EEFB-4969-B883-D18162ABAE6C}" destId="{0108D23B-C7D3-4B60-A5BE-9ACD620FFD4C}" srcOrd="1" destOrd="0" parTransId="{7FE4C201-8215-4CC5-ADD1-E64FD6FF28ED}" sibTransId="{4E70FA61-699A-4934-9278-11BE87F6727D}"/>
    <dgm:cxn modelId="{D7DBB0F2-B5A9-4F2F-96D2-2DA3CF1643B2}" type="presOf" srcId="{9083B2B9-0DA4-4B46-9DB5-C9FF93898662}" destId="{47BA6020-D5A3-45BF-9F74-2788BDE621D7}" srcOrd="0" destOrd="0" presId="urn:microsoft.com/office/officeart/2005/8/layout/gear1"/>
    <dgm:cxn modelId="{4D47FF6D-8263-4A93-A799-AD556DE98837}" type="presOf" srcId="{0108D23B-C7D3-4B60-A5BE-9ACD620FFD4C}" destId="{C1C4850F-D0A0-4E6B-A0F9-8470579400AB}" srcOrd="0" destOrd="0" presId="urn:microsoft.com/office/officeart/2005/8/layout/gear1"/>
    <dgm:cxn modelId="{6A8AC9EB-5890-4728-8E5D-03ACDCCEC0E3}" type="presOf" srcId="{0108D23B-C7D3-4B60-A5BE-9ACD620FFD4C}" destId="{DED996B1-4EAC-498B-BE61-DBBA0AC2332B}" srcOrd="1" destOrd="0" presId="urn:microsoft.com/office/officeart/2005/8/layout/gear1"/>
    <dgm:cxn modelId="{E2F53A42-111A-4270-B522-FE8410E5A0CF}" type="presOf" srcId="{92928593-3F0C-4A76-A583-1B631FA14218}" destId="{F92BAA04-CD67-4494-A7C8-030B8001C86B}" srcOrd="2" destOrd="0" presId="urn:microsoft.com/office/officeart/2005/8/layout/gear1"/>
    <dgm:cxn modelId="{E641F045-FF58-4995-8F52-F280D03307DF}" type="presOf" srcId="{FC588D4B-CDF1-4726-9451-99F178994890}" destId="{3071E3D3-B25B-4732-8B3C-892BBBBF126D}" srcOrd="0" destOrd="0" presId="urn:microsoft.com/office/officeart/2005/8/layout/gear1"/>
    <dgm:cxn modelId="{560CD254-B221-453E-87D6-55B46C6DA1CA}" type="presOf" srcId="{0108D23B-C7D3-4B60-A5BE-9ACD620FFD4C}" destId="{8506E2BB-33D4-496C-8099-E022C533F998}" srcOrd="2" destOrd="0" presId="urn:microsoft.com/office/officeart/2005/8/layout/gear1"/>
    <dgm:cxn modelId="{AB511617-4581-4022-A355-4635D248C79D}" type="presOf" srcId="{0141EC62-EEFB-4969-B883-D18162ABAE6C}" destId="{144BDFEA-4067-4ACB-A1D5-7C595A08A08F}" srcOrd="0" destOrd="0" presId="urn:microsoft.com/office/officeart/2005/8/layout/gear1"/>
    <dgm:cxn modelId="{5465135B-7926-47CF-A845-B3D649937EEF}" srcId="{0141EC62-EEFB-4969-B883-D18162ABAE6C}" destId="{19DC1848-4FF7-4B84-956B-5B96D849DA1B}" srcOrd="3" destOrd="0" parTransId="{49C86DDB-9CE2-476A-8582-EF11DF9C8CA8}" sibTransId="{AAAF08C6-277A-458B-8161-7E42F0FA572D}"/>
    <dgm:cxn modelId="{04590863-6246-408A-BF5B-BA177CA27C17}" type="presOf" srcId="{9083B2B9-0DA4-4B46-9DB5-C9FF93898662}" destId="{E8F0D2A5-A545-41E9-B41F-AFC96C844D93}" srcOrd="2" destOrd="0" presId="urn:microsoft.com/office/officeart/2005/8/layout/gear1"/>
    <dgm:cxn modelId="{DC42F0F3-23BC-4107-A9C7-18827FC4EB86}" type="presOf" srcId="{4E70FA61-699A-4934-9278-11BE87F6727D}" destId="{C6C4B54B-0460-4CF9-824A-8444E574D324}" srcOrd="0" destOrd="0" presId="urn:microsoft.com/office/officeart/2005/8/layout/gear1"/>
    <dgm:cxn modelId="{D8BA464A-96AE-49EE-940E-41A830130378}" type="presOf" srcId="{74A2653C-533B-4C25-9EC8-757E413B2731}" destId="{863ECA05-86E0-44BD-B9BC-B56896DA612A}" srcOrd="0" destOrd="0" presId="urn:microsoft.com/office/officeart/2005/8/layout/gear1"/>
    <dgm:cxn modelId="{38FC4AB9-85C9-42E9-9104-7CF924AA2E6F}" srcId="{0141EC62-EEFB-4969-B883-D18162ABAE6C}" destId="{9083B2B9-0DA4-4B46-9DB5-C9FF93898662}" srcOrd="2" destOrd="0" parTransId="{61DA1424-C3C9-4EDC-9050-FA20548C9A54}" sibTransId="{FC588D4B-CDF1-4726-9451-99F178994890}"/>
    <dgm:cxn modelId="{52CD13C4-DB4C-414C-BC21-9633DDA9CE8A}" type="presOf" srcId="{92928593-3F0C-4A76-A583-1B631FA14218}" destId="{AA8C45A7-0711-42A5-85A9-53533489DA22}" srcOrd="1" destOrd="0" presId="urn:microsoft.com/office/officeart/2005/8/layout/gear1"/>
    <dgm:cxn modelId="{F1363933-7E2F-47AD-9449-6167AF41CA43}" type="presOf" srcId="{9083B2B9-0DA4-4B46-9DB5-C9FF93898662}" destId="{4708E709-C301-4D43-AB49-E938E48431CD}" srcOrd="3" destOrd="0" presId="urn:microsoft.com/office/officeart/2005/8/layout/gear1"/>
    <dgm:cxn modelId="{DA4299D8-82DE-4DCC-BDE9-A1AF2D4DDD41}" type="presParOf" srcId="{144BDFEA-4067-4ACB-A1D5-7C595A08A08F}" destId="{827BE3F4-F5A2-4BAA-A109-BD42E6F0EA58}" srcOrd="0" destOrd="0" presId="urn:microsoft.com/office/officeart/2005/8/layout/gear1"/>
    <dgm:cxn modelId="{32AADE06-C26D-4B05-8E9D-A8117CB13C91}" type="presParOf" srcId="{144BDFEA-4067-4ACB-A1D5-7C595A08A08F}" destId="{AA8C45A7-0711-42A5-85A9-53533489DA22}" srcOrd="1" destOrd="0" presId="urn:microsoft.com/office/officeart/2005/8/layout/gear1"/>
    <dgm:cxn modelId="{0356BC31-A7A3-4064-B585-3F793473385C}" type="presParOf" srcId="{144BDFEA-4067-4ACB-A1D5-7C595A08A08F}" destId="{F92BAA04-CD67-4494-A7C8-030B8001C86B}" srcOrd="2" destOrd="0" presId="urn:microsoft.com/office/officeart/2005/8/layout/gear1"/>
    <dgm:cxn modelId="{491C0D44-05CD-4C8B-A3FD-2A57D1A1868E}" type="presParOf" srcId="{144BDFEA-4067-4ACB-A1D5-7C595A08A08F}" destId="{C1C4850F-D0A0-4E6B-A0F9-8470579400AB}" srcOrd="3" destOrd="0" presId="urn:microsoft.com/office/officeart/2005/8/layout/gear1"/>
    <dgm:cxn modelId="{B3DD08E9-5775-45AA-8991-46CA2934E75D}" type="presParOf" srcId="{144BDFEA-4067-4ACB-A1D5-7C595A08A08F}" destId="{DED996B1-4EAC-498B-BE61-DBBA0AC2332B}" srcOrd="4" destOrd="0" presId="urn:microsoft.com/office/officeart/2005/8/layout/gear1"/>
    <dgm:cxn modelId="{E37D1065-A419-4996-B4FF-17CAA49A7B5E}" type="presParOf" srcId="{144BDFEA-4067-4ACB-A1D5-7C595A08A08F}" destId="{8506E2BB-33D4-496C-8099-E022C533F998}" srcOrd="5" destOrd="0" presId="urn:microsoft.com/office/officeart/2005/8/layout/gear1"/>
    <dgm:cxn modelId="{DAB8184C-B082-4464-A499-68E774608316}" type="presParOf" srcId="{144BDFEA-4067-4ACB-A1D5-7C595A08A08F}" destId="{47BA6020-D5A3-45BF-9F74-2788BDE621D7}" srcOrd="6" destOrd="0" presId="urn:microsoft.com/office/officeart/2005/8/layout/gear1"/>
    <dgm:cxn modelId="{B783C449-A53C-4A3B-AA4D-6E354D86A3AE}" type="presParOf" srcId="{144BDFEA-4067-4ACB-A1D5-7C595A08A08F}" destId="{774D1AA7-725A-4C5B-80FC-87E1C4F41B4B}" srcOrd="7" destOrd="0" presId="urn:microsoft.com/office/officeart/2005/8/layout/gear1"/>
    <dgm:cxn modelId="{FDCB831F-ECC0-4514-A327-BC3B1F8F0831}" type="presParOf" srcId="{144BDFEA-4067-4ACB-A1D5-7C595A08A08F}" destId="{E8F0D2A5-A545-41E9-B41F-AFC96C844D93}" srcOrd="8" destOrd="0" presId="urn:microsoft.com/office/officeart/2005/8/layout/gear1"/>
    <dgm:cxn modelId="{C9C07BB9-0D2A-49DF-B2B3-A241D4D2C30B}" type="presParOf" srcId="{144BDFEA-4067-4ACB-A1D5-7C595A08A08F}" destId="{4708E709-C301-4D43-AB49-E938E48431CD}" srcOrd="9" destOrd="0" presId="urn:microsoft.com/office/officeart/2005/8/layout/gear1"/>
    <dgm:cxn modelId="{9A4EEEA9-420C-490B-8F90-951BADB073D1}" type="presParOf" srcId="{144BDFEA-4067-4ACB-A1D5-7C595A08A08F}" destId="{863ECA05-86E0-44BD-B9BC-B56896DA612A}" srcOrd="10" destOrd="0" presId="urn:microsoft.com/office/officeart/2005/8/layout/gear1"/>
    <dgm:cxn modelId="{5D58372F-B3F7-4939-9629-508A5230F994}" type="presParOf" srcId="{144BDFEA-4067-4ACB-A1D5-7C595A08A08F}" destId="{C6C4B54B-0460-4CF9-824A-8444E574D324}" srcOrd="11" destOrd="0" presId="urn:microsoft.com/office/officeart/2005/8/layout/gear1"/>
    <dgm:cxn modelId="{607BC88D-5CA2-4B6B-802C-CB9957ACD37A}" type="presParOf" srcId="{144BDFEA-4067-4ACB-A1D5-7C595A08A08F}" destId="{3071E3D3-B25B-4732-8B3C-892BBBBF126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8335E-9BA6-4909-A0AE-D7343A83040D}"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AD4DA9C0-72FC-413F-931C-CF5C47061F67}">
      <dgm:prSet phldrT="[Text]"/>
      <dgm:spPr/>
      <dgm:t>
        <a:bodyPr/>
        <a:lstStyle/>
        <a:p>
          <a:r>
            <a:rPr lang="en-US" dirty="0" smtClean="0"/>
            <a:t>Instructional Management Office</a:t>
          </a:r>
        </a:p>
        <a:p>
          <a:r>
            <a:rPr lang="en-US" dirty="0" smtClean="0"/>
            <a:t>Office of Clinical Education</a:t>
          </a:r>
        </a:p>
        <a:p>
          <a:r>
            <a:rPr lang="en-US" dirty="0" smtClean="0"/>
            <a:t>Office of Educational Development</a:t>
          </a:r>
          <a:endParaRPr lang="en-US" dirty="0"/>
        </a:p>
      </dgm:t>
    </dgm:pt>
    <dgm:pt modelId="{0F5A5FF3-D7A0-4FC4-9472-AB60AE2FBE6F}" type="parTrans" cxnId="{D97D192F-2DF7-4B18-BBA2-5532EBEF3FCD}">
      <dgm:prSet/>
      <dgm:spPr/>
      <dgm:t>
        <a:bodyPr/>
        <a:lstStyle/>
        <a:p>
          <a:endParaRPr lang="en-US"/>
        </a:p>
      </dgm:t>
    </dgm:pt>
    <dgm:pt modelId="{B509CC1E-EB54-4D8F-B77E-F37F9FB94706}" type="sibTrans" cxnId="{D97D192F-2DF7-4B18-BBA2-5532EBEF3FCD}">
      <dgm:prSet/>
      <dgm:spPr/>
      <dgm:t>
        <a:bodyPr/>
        <a:lstStyle/>
        <a:p>
          <a:endParaRPr lang="en-US"/>
        </a:p>
      </dgm:t>
    </dgm:pt>
    <dgm:pt modelId="{47592B89-3188-439A-90B6-0EB03972999C}">
      <dgm:prSet phldrT="[Text]"/>
      <dgm:spPr/>
      <dgm:t>
        <a:bodyPr/>
        <a:lstStyle/>
        <a:p>
          <a:r>
            <a:rPr lang="en-US" dirty="0" smtClean="0"/>
            <a:t>Change</a:t>
          </a:r>
          <a:endParaRPr lang="en-US" dirty="0"/>
        </a:p>
      </dgm:t>
    </dgm:pt>
    <dgm:pt modelId="{3D72EF7C-20B4-4C0C-B96F-282E943A71DD}" type="parTrans" cxnId="{44009972-C53C-492D-885B-521AEB458CE6}">
      <dgm:prSet/>
      <dgm:spPr/>
      <dgm:t>
        <a:bodyPr/>
        <a:lstStyle/>
        <a:p>
          <a:endParaRPr lang="en-US"/>
        </a:p>
      </dgm:t>
    </dgm:pt>
    <dgm:pt modelId="{65B8DD5C-9C33-46A9-9942-C12FEBC54E97}" type="sibTrans" cxnId="{44009972-C53C-492D-885B-521AEB458CE6}">
      <dgm:prSet/>
      <dgm:spPr/>
      <dgm:t>
        <a:bodyPr/>
        <a:lstStyle/>
        <a:p>
          <a:endParaRPr lang="en-US"/>
        </a:p>
      </dgm:t>
    </dgm:pt>
    <dgm:pt modelId="{E9FE6A08-A619-4D81-ACF8-4E39B1E15171}">
      <dgm:prSet phldrT="[Text]"/>
      <dgm:spPr/>
      <dgm:t>
        <a:bodyPr/>
        <a:lstStyle/>
        <a:p>
          <a:r>
            <a:rPr lang="en-US" dirty="0" smtClean="0"/>
            <a:t>Educational Affairs</a:t>
          </a:r>
          <a:endParaRPr lang="en-US" dirty="0"/>
        </a:p>
      </dgm:t>
    </dgm:pt>
    <dgm:pt modelId="{E0B6AD9F-8D40-4E40-93C7-6A8BB8FD4699}" type="parTrans" cxnId="{38DB12B6-E934-40A2-870B-ACA19323B00B}">
      <dgm:prSet/>
      <dgm:spPr/>
      <dgm:t>
        <a:bodyPr/>
        <a:lstStyle/>
        <a:p>
          <a:endParaRPr lang="en-US"/>
        </a:p>
      </dgm:t>
    </dgm:pt>
    <dgm:pt modelId="{DC9CE1F2-C3B7-47DC-B788-620460F72CA8}" type="sibTrans" cxnId="{38DB12B6-E934-40A2-870B-ACA19323B00B}">
      <dgm:prSet/>
      <dgm:spPr/>
      <dgm:t>
        <a:bodyPr/>
        <a:lstStyle/>
        <a:p>
          <a:endParaRPr lang="en-US"/>
        </a:p>
      </dgm:t>
    </dgm:pt>
    <dgm:pt modelId="{E131D756-38AA-4A73-B862-6CFE0BC5F2C3}">
      <dgm:prSet phldrT="[Text]"/>
      <dgm:spPr/>
      <dgm:t>
        <a:bodyPr/>
        <a:lstStyle/>
        <a:p>
          <a:endParaRPr lang="en-US" dirty="0" smtClean="0"/>
        </a:p>
        <a:p>
          <a:r>
            <a:rPr lang="en-US" dirty="0" smtClean="0"/>
            <a:t>New Normal</a:t>
          </a:r>
        </a:p>
        <a:p>
          <a:endParaRPr lang="en-US" dirty="0"/>
        </a:p>
      </dgm:t>
    </dgm:pt>
    <dgm:pt modelId="{CE5B31F8-5CA0-4EA7-B0A1-E00674CD5942}" type="parTrans" cxnId="{50F57C98-3478-48E5-94D5-F6E617B46AEE}">
      <dgm:prSet/>
      <dgm:spPr/>
      <dgm:t>
        <a:bodyPr/>
        <a:lstStyle/>
        <a:p>
          <a:endParaRPr lang="en-US"/>
        </a:p>
      </dgm:t>
    </dgm:pt>
    <dgm:pt modelId="{18430953-455B-4312-A2D2-AAE40D512A9A}" type="sibTrans" cxnId="{50F57C98-3478-48E5-94D5-F6E617B46AEE}">
      <dgm:prSet/>
      <dgm:spPr/>
      <dgm:t>
        <a:bodyPr/>
        <a:lstStyle/>
        <a:p>
          <a:endParaRPr lang="en-US"/>
        </a:p>
      </dgm:t>
    </dgm:pt>
    <dgm:pt modelId="{2CEF1E6B-1894-4B7D-95DB-676B3D807EC0}" type="pres">
      <dgm:prSet presAssocID="{18F8335E-9BA6-4909-A0AE-D7343A83040D}" presName="Name0" presStyleCnt="0">
        <dgm:presLayoutVars>
          <dgm:dir/>
          <dgm:animOne val="branch"/>
          <dgm:animLvl val="lvl"/>
        </dgm:presLayoutVars>
      </dgm:prSet>
      <dgm:spPr/>
      <dgm:t>
        <a:bodyPr/>
        <a:lstStyle/>
        <a:p>
          <a:endParaRPr lang="en-US"/>
        </a:p>
      </dgm:t>
    </dgm:pt>
    <dgm:pt modelId="{125B4AE8-1C30-43DC-BA14-B4C445B12255}" type="pres">
      <dgm:prSet presAssocID="{AD4DA9C0-72FC-413F-931C-CF5C47061F67}" presName="chaos" presStyleCnt="0"/>
      <dgm:spPr/>
    </dgm:pt>
    <dgm:pt modelId="{0D4E61C1-B0D6-44B2-8779-92BBCB9A7462}" type="pres">
      <dgm:prSet presAssocID="{AD4DA9C0-72FC-413F-931C-CF5C47061F67}" presName="parTx1" presStyleLbl="revTx" presStyleIdx="0" presStyleCnt="3"/>
      <dgm:spPr/>
      <dgm:t>
        <a:bodyPr/>
        <a:lstStyle/>
        <a:p>
          <a:endParaRPr lang="en-US"/>
        </a:p>
      </dgm:t>
    </dgm:pt>
    <dgm:pt modelId="{A4D33366-6BE3-4485-B849-E9F80ABA3FBA}" type="pres">
      <dgm:prSet presAssocID="{AD4DA9C0-72FC-413F-931C-CF5C47061F67}" presName="desTx1" presStyleLbl="revTx" presStyleIdx="1" presStyleCnt="3">
        <dgm:presLayoutVars>
          <dgm:bulletEnabled val="1"/>
        </dgm:presLayoutVars>
      </dgm:prSet>
      <dgm:spPr/>
      <dgm:t>
        <a:bodyPr/>
        <a:lstStyle/>
        <a:p>
          <a:endParaRPr lang="en-US"/>
        </a:p>
      </dgm:t>
    </dgm:pt>
    <dgm:pt modelId="{90B8702C-780F-4307-A08C-A0B7384A77A1}" type="pres">
      <dgm:prSet presAssocID="{AD4DA9C0-72FC-413F-931C-CF5C47061F67}" presName="c1" presStyleLbl="node1" presStyleIdx="0" presStyleCnt="19"/>
      <dgm:spPr/>
    </dgm:pt>
    <dgm:pt modelId="{78B2CCC3-FC75-4A10-810E-C86915588287}" type="pres">
      <dgm:prSet presAssocID="{AD4DA9C0-72FC-413F-931C-CF5C47061F67}" presName="c2" presStyleLbl="node1" presStyleIdx="1" presStyleCnt="19"/>
      <dgm:spPr/>
    </dgm:pt>
    <dgm:pt modelId="{DF441E36-2113-41A1-B349-500FF414738D}" type="pres">
      <dgm:prSet presAssocID="{AD4DA9C0-72FC-413F-931C-CF5C47061F67}" presName="c3" presStyleLbl="node1" presStyleIdx="2" presStyleCnt="19"/>
      <dgm:spPr/>
    </dgm:pt>
    <dgm:pt modelId="{0CD22916-E942-4538-8323-218FB51A6718}" type="pres">
      <dgm:prSet presAssocID="{AD4DA9C0-72FC-413F-931C-CF5C47061F67}" presName="c4" presStyleLbl="node1" presStyleIdx="3" presStyleCnt="19"/>
      <dgm:spPr/>
    </dgm:pt>
    <dgm:pt modelId="{CE88E2A7-C13D-4044-B362-3AA613FC8D4B}" type="pres">
      <dgm:prSet presAssocID="{AD4DA9C0-72FC-413F-931C-CF5C47061F67}" presName="c5" presStyleLbl="node1" presStyleIdx="4" presStyleCnt="19"/>
      <dgm:spPr/>
    </dgm:pt>
    <dgm:pt modelId="{F226FE7C-890C-454B-9A63-4ABF076F2A4B}" type="pres">
      <dgm:prSet presAssocID="{AD4DA9C0-72FC-413F-931C-CF5C47061F67}" presName="c6" presStyleLbl="node1" presStyleIdx="5" presStyleCnt="19"/>
      <dgm:spPr/>
    </dgm:pt>
    <dgm:pt modelId="{20314940-052E-45C3-8950-B2085693A55A}" type="pres">
      <dgm:prSet presAssocID="{AD4DA9C0-72FC-413F-931C-CF5C47061F67}" presName="c7" presStyleLbl="node1" presStyleIdx="6" presStyleCnt="19"/>
      <dgm:spPr/>
    </dgm:pt>
    <dgm:pt modelId="{3E28DDCC-AD26-4EC9-B15F-AFF5D3AE1739}" type="pres">
      <dgm:prSet presAssocID="{AD4DA9C0-72FC-413F-931C-CF5C47061F67}" presName="c8" presStyleLbl="node1" presStyleIdx="7" presStyleCnt="19"/>
      <dgm:spPr/>
    </dgm:pt>
    <dgm:pt modelId="{3DCE8223-3CE9-42AD-A0AF-86EFB1E0F608}" type="pres">
      <dgm:prSet presAssocID="{AD4DA9C0-72FC-413F-931C-CF5C47061F67}" presName="c9" presStyleLbl="node1" presStyleIdx="8" presStyleCnt="19"/>
      <dgm:spPr/>
    </dgm:pt>
    <dgm:pt modelId="{2C8EFEC4-E268-4191-89B7-9775759ED1DF}" type="pres">
      <dgm:prSet presAssocID="{AD4DA9C0-72FC-413F-931C-CF5C47061F67}" presName="c10" presStyleLbl="node1" presStyleIdx="9" presStyleCnt="19"/>
      <dgm:spPr/>
    </dgm:pt>
    <dgm:pt modelId="{C4000082-144E-4C08-8110-692115F20765}" type="pres">
      <dgm:prSet presAssocID="{AD4DA9C0-72FC-413F-931C-CF5C47061F67}" presName="c11" presStyleLbl="node1" presStyleIdx="10" presStyleCnt="19"/>
      <dgm:spPr/>
    </dgm:pt>
    <dgm:pt modelId="{7250C7B3-E715-46DB-904B-57EDB745AC68}" type="pres">
      <dgm:prSet presAssocID="{AD4DA9C0-72FC-413F-931C-CF5C47061F67}" presName="c12" presStyleLbl="node1" presStyleIdx="11" presStyleCnt="19"/>
      <dgm:spPr/>
    </dgm:pt>
    <dgm:pt modelId="{DBC2F8AC-4ED5-4529-A966-59C81C27C462}" type="pres">
      <dgm:prSet presAssocID="{AD4DA9C0-72FC-413F-931C-CF5C47061F67}" presName="c13" presStyleLbl="node1" presStyleIdx="12" presStyleCnt="19"/>
      <dgm:spPr/>
    </dgm:pt>
    <dgm:pt modelId="{5D3FD446-E89C-4DBA-94E0-2BE19CAE9650}" type="pres">
      <dgm:prSet presAssocID="{AD4DA9C0-72FC-413F-931C-CF5C47061F67}" presName="c14" presStyleLbl="node1" presStyleIdx="13" presStyleCnt="19"/>
      <dgm:spPr/>
    </dgm:pt>
    <dgm:pt modelId="{6DAF5AC5-AA7A-4CFD-BF91-8E2EE1142F8F}" type="pres">
      <dgm:prSet presAssocID="{AD4DA9C0-72FC-413F-931C-CF5C47061F67}" presName="c15" presStyleLbl="node1" presStyleIdx="14" presStyleCnt="19"/>
      <dgm:spPr/>
    </dgm:pt>
    <dgm:pt modelId="{CDF1BC8A-1DC4-4D19-B794-0894B25D880E}" type="pres">
      <dgm:prSet presAssocID="{AD4DA9C0-72FC-413F-931C-CF5C47061F67}" presName="c16" presStyleLbl="node1" presStyleIdx="15" presStyleCnt="19"/>
      <dgm:spPr/>
    </dgm:pt>
    <dgm:pt modelId="{8187C59C-1406-4AC9-A7BB-247D982BFDC4}" type="pres">
      <dgm:prSet presAssocID="{AD4DA9C0-72FC-413F-931C-CF5C47061F67}" presName="c17" presStyleLbl="node1" presStyleIdx="16" presStyleCnt="19"/>
      <dgm:spPr/>
    </dgm:pt>
    <dgm:pt modelId="{E2CA2F80-BF7B-4779-85A9-BD65B69ADAA0}" type="pres">
      <dgm:prSet presAssocID="{AD4DA9C0-72FC-413F-931C-CF5C47061F67}" presName="c18" presStyleLbl="node1" presStyleIdx="17" presStyleCnt="19"/>
      <dgm:spPr/>
    </dgm:pt>
    <dgm:pt modelId="{AC75F5D3-205F-49EF-AA7E-17582531484B}" type="pres">
      <dgm:prSet presAssocID="{B509CC1E-EB54-4D8F-B77E-F37F9FB94706}" presName="chevronComposite1" presStyleCnt="0"/>
      <dgm:spPr/>
    </dgm:pt>
    <dgm:pt modelId="{4AE43AC1-2643-4767-8698-98E99A231AA0}" type="pres">
      <dgm:prSet presAssocID="{B509CC1E-EB54-4D8F-B77E-F37F9FB94706}" presName="chevron1" presStyleLbl="sibTrans2D1" presStyleIdx="0" presStyleCnt="2"/>
      <dgm:spPr/>
    </dgm:pt>
    <dgm:pt modelId="{143993DD-7873-44BB-AF7D-FA94A1769DF7}" type="pres">
      <dgm:prSet presAssocID="{B509CC1E-EB54-4D8F-B77E-F37F9FB94706}" presName="spChevron1" presStyleCnt="0"/>
      <dgm:spPr/>
    </dgm:pt>
    <dgm:pt modelId="{139B8BEB-7CD6-4C9A-9CD0-8648212259B0}" type="pres">
      <dgm:prSet presAssocID="{B509CC1E-EB54-4D8F-B77E-F37F9FB94706}" presName="overlap" presStyleCnt="0"/>
      <dgm:spPr/>
    </dgm:pt>
    <dgm:pt modelId="{35FD3295-BCCF-4A19-BC9D-376755A86A8F}" type="pres">
      <dgm:prSet presAssocID="{B509CC1E-EB54-4D8F-B77E-F37F9FB94706}" presName="chevronComposite2" presStyleCnt="0"/>
      <dgm:spPr/>
    </dgm:pt>
    <dgm:pt modelId="{31138780-9B5D-409E-BEB7-C8DF059BAB19}" type="pres">
      <dgm:prSet presAssocID="{B509CC1E-EB54-4D8F-B77E-F37F9FB94706}" presName="chevron2" presStyleLbl="sibTrans2D1" presStyleIdx="1" presStyleCnt="2"/>
      <dgm:spPr/>
    </dgm:pt>
    <dgm:pt modelId="{35F050B3-217B-4965-BDFB-634B06DAD7C1}" type="pres">
      <dgm:prSet presAssocID="{B509CC1E-EB54-4D8F-B77E-F37F9FB94706}" presName="spChevron2" presStyleCnt="0"/>
      <dgm:spPr/>
    </dgm:pt>
    <dgm:pt modelId="{D9F4283D-DB93-4C0A-8D5A-49CAEDA6B430}" type="pres">
      <dgm:prSet presAssocID="{E9FE6A08-A619-4D81-ACF8-4E39B1E15171}" presName="last" presStyleCnt="0"/>
      <dgm:spPr/>
    </dgm:pt>
    <dgm:pt modelId="{7F35D2A9-BE5E-4054-B92D-60FD075B337D}" type="pres">
      <dgm:prSet presAssocID="{E9FE6A08-A619-4D81-ACF8-4E39B1E15171}" presName="circleTx" presStyleLbl="node1" presStyleIdx="18" presStyleCnt="19"/>
      <dgm:spPr/>
      <dgm:t>
        <a:bodyPr/>
        <a:lstStyle/>
        <a:p>
          <a:endParaRPr lang="en-US"/>
        </a:p>
      </dgm:t>
    </dgm:pt>
    <dgm:pt modelId="{7CA6720F-2D6A-4EE8-A631-D6372668053F}" type="pres">
      <dgm:prSet presAssocID="{E9FE6A08-A619-4D81-ACF8-4E39B1E15171}" presName="desTxN" presStyleLbl="revTx" presStyleIdx="2" presStyleCnt="3">
        <dgm:presLayoutVars>
          <dgm:bulletEnabled val="1"/>
        </dgm:presLayoutVars>
      </dgm:prSet>
      <dgm:spPr/>
      <dgm:t>
        <a:bodyPr/>
        <a:lstStyle/>
        <a:p>
          <a:endParaRPr lang="en-US"/>
        </a:p>
      </dgm:t>
    </dgm:pt>
    <dgm:pt modelId="{63C8D7B1-4595-45D9-8F83-4374BCFFEF89}" type="pres">
      <dgm:prSet presAssocID="{E9FE6A08-A619-4D81-ACF8-4E39B1E15171}" presName="spN" presStyleCnt="0"/>
      <dgm:spPr/>
    </dgm:pt>
  </dgm:ptLst>
  <dgm:cxnLst>
    <dgm:cxn modelId="{50F57C98-3478-48E5-94D5-F6E617B46AEE}" srcId="{E9FE6A08-A619-4D81-ACF8-4E39B1E15171}" destId="{E131D756-38AA-4A73-B862-6CFE0BC5F2C3}" srcOrd="0" destOrd="0" parTransId="{CE5B31F8-5CA0-4EA7-B0A1-E00674CD5942}" sibTransId="{18430953-455B-4312-A2D2-AAE40D512A9A}"/>
    <dgm:cxn modelId="{10F906D8-C23A-4A06-AE89-58992C92ADEA}" type="presOf" srcId="{E9FE6A08-A619-4D81-ACF8-4E39B1E15171}" destId="{7F35D2A9-BE5E-4054-B92D-60FD075B337D}" srcOrd="0" destOrd="0" presId="urn:microsoft.com/office/officeart/2009/3/layout/RandomtoResultProcess"/>
    <dgm:cxn modelId="{44009972-C53C-492D-885B-521AEB458CE6}" srcId="{AD4DA9C0-72FC-413F-931C-CF5C47061F67}" destId="{47592B89-3188-439A-90B6-0EB03972999C}" srcOrd="0" destOrd="0" parTransId="{3D72EF7C-20B4-4C0C-B96F-282E943A71DD}" sibTransId="{65B8DD5C-9C33-46A9-9942-C12FEBC54E97}"/>
    <dgm:cxn modelId="{9B857F1F-724C-4AEE-8243-74B6DB7AF8EA}" type="presOf" srcId="{AD4DA9C0-72FC-413F-931C-CF5C47061F67}" destId="{0D4E61C1-B0D6-44B2-8779-92BBCB9A7462}" srcOrd="0" destOrd="0" presId="urn:microsoft.com/office/officeart/2009/3/layout/RandomtoResultProcess"/>
    <dgm:cxn modelId="{0C45DEDC-E3FF-4B8F-B80E-82F0864EEEC1}" type="presOf" srcId="{18F8335E-9BA6-4909-A0AE-D7343A83040D}" destId="{2CEF1E6B-1894-4B7D-95DB-676B3D807EC0}" srcOrd="0" destOrd="0" presId="urn:microsoft.com/office/officeart/2009/3/layout/RandomtoResultProcess"/>
    <dgm:cxn modelId="{D97D192F-2DF7-4B18-BBA2-5532EBEF3FCD}" srcId="{18F8335E-9BA6-4909-A0AE-D7343A83040D}" destId="{AD4DA9C0-72FC-413F-931C-CF5C47061F67}" srcOrd="0" destOrd="0" parTransId="{0F5A5FF3-D7A0-4FC4-9472-AB60AE2FBE6F}" sibTransId="{B509CC1E-EB54-4D8F-B77E-F37F9FB94706}"/>
    <dgm:cxn modelId="{75D0490C-C571-4D8F-8120-64C298A7343F}" type="presOf" srcId="{47592B89-3188-439A-90B6-0EB03972999C}" destId="{A4D33366-6BE3-4485-B849-E9F80ABA3FBA}" srcOrd="0" destOrd="0" presId="urn:microsoft.com/office/officeart/2009/3/layout/RandomtoResultProcess"/>
    <dgm:cxn modelId="{38DB12B6-E934-40A2-870B-ACA19323B00B}" srcId="{18F8335E-9BA6-4909-A0AE-D7343A83040D}" destId="{E9FE6A08-A619-4D81-ACF8-4E39B1E15171}" srcOrd="1" destOrd="0" parTransId="{E0B6AD9F-8D40-4E40-93C7-6A8BB8FD4699}" sibTransId="{DC9CE1F2-C3B7-47DC-B788-620460F72CA8}"/>
    <dgm:cxn modelId="{63981FC0-7C1C-46DB-8674-B6E8C521A763}" type="presOf" srcId="{E131D756-38AA-4A73-B862-6CFE0BC5F2C3}" destId="{7CA6720F-2D6A-4EE8-A631-D6372668053F}" srcOrd="0" destOrd="0" presId="urn:microsoft.com/office/officeart/2009/3/layout/RandomtoResultProcess"/>
    <dgm:cxn modelId="{835FED48-BF04-4B3B-9D70-18C74E35CB41}" type="presParOf" srcId="{2CEF1E6B-1894-4B7D-95DB-676B3D807EC0}" destId="{125B4AE8-1C30-43DC-BA14-B4C445B12255}" srcOrd="0" destOrd="0" presId="urn:microsoft.com/office/officeart/2009/3/layout/RandomtoResultProcess"/>
    <dgm:cxn modelId="{532836DF-2E5A-4197-BF83-444E989BE31F}" type="presParOf" srcId="{125B4AE8-1C30-43DC-BA14-B4C445B12255}" destId="{0D4E61C1-B0D6-44B2-8779-92BBCB9A7462}" srcOrd="0" destOrd="0" presId="urn:microsoft.com/office/officeart/2009/3/layout/RandomtoResultProcess"/>
    <dgm:cxn modelId="{87D1C1F0-BD79-4DCB-84AE-043FF10C279B}" type="presParOf" srcId="{125B4AE8-1C30-43DC-BA14-B4C445B12255}" destId="{A4D33366-6BE3-4485-B849-E9F80ABA3FBA}" srcOrd="1" destOrd="0" presId="urn:microsoft.com/office/officeart/2009/3/layout/RandomtoResultProcess"/>
    <dgm:cxn modelId="{AF85A420-B60C-4161-9FDD-481FB27D4530}" type="presParOf" srcId="{125B4AE8-1C30-43DC-BA14-B4C445B12255}" destId="{90B8702C-780F-4307-A08C-A0B7384A77A1}" srcOrd="2" destOrd="0" presId="urn:microsoft.com/office/officeart/2009/3/layout/RandomtoResultProcess"/>
    <dgm:cxn modelId="{77AF743C-8C33-4350-BF29-6BD102F6E33D}" type="presParOf" srcId="{125B4AE8-1C30-43DC-BA14-B4C445B12255}" destId="{78B2CCC3-FC75-4A10-810E-C86915588287}" srcOrd="3" destOrd="0" presId="urn:microsoft.com/office/officeart/2009/3/layout/RandomtoResultProcess"/>
    <dgm:cxn modelId="{FD673424-D264-4CF3-B493-BD8070D126C6}" type="presParOf" srcId="{125B4AE8-1C30-43DC-BA14-B4C445B12255}" destId="{DF441E36-2113-41A1-B349-500FF414738D}" srcOrd="4" destOrd="0" presId="urn:microsoft.com/office/officeart/2009/3/layout/RandomtoResultProcess"/>
    <dgm:cxn modelId="{8CB3EAAB-B03D-4355-8993-0BC65D6250A9}" type="presParOf" srcId="{125B4AE8-1C30-43DC-BA14-B4C445B12255}" destId="{0CD22916-E942-4538-8323-218FB51A6718}" srcOrd="5" destOrd="0" presId="urn:microsoft.com/office/officeart/2009/3/layout/RandomtoResultProcess"/>
    <dgm:cxn modelId="{B0390F53-28DB-4E79-8323-4E399BE4DBFE}" type="presParOf" srcId="{125B4AE8-1C30-43DC-BA14-B4C445B12255}" destId="{CE88E2A7-C13D-4044-B362-3AA613FC8D4B}" srcOrd="6" destOrd="0" presId="urn:microsoft.com/office/officeart/2009/3/layout/RandomtoResultProcess"/>
    <dgm:cxn modelId="{98D93B8C-695A-421A-87E0-89ACB0A4B5B5}" type="presParOf" srcId="{125B4AE8-1C30-43DC-BA14-B4C445B12255}" destId="{F226FE7C-890C-454B-9A63-4ABF076F2A4B}" srcOrd="7" destOrd="0" presId="urn:microsoft.com/office/officeart/2009/3/layout/RandomtoResultProcess"/>
    <dgm:cxn modelId="{9AAE41D1-D349-420C-92E6-3FF6162BC2B4}" type="presParOf" srcId="{125B4AE8-1C30-43DC-BA14-B4C445B12255}" destId="{20314940-052E-45C3-8950-B2085693A55A}" srcOrd="8" destOrd="0" presId="urn:microsoft.com/office/officeart/2009/3/layout/RandomtoResultProcess"/>
    <dgm:cxn modelId="{862AEC96-6267-4122-8CDD-061108C00184}" type="presParOf" srcId="{125B4AE8-1C30-43DC-BA14-B4C445B12255}" destId="{3E28DDCC-AD26-4EC9-B15F-AFF5D3AE1739}" srcOrd="9" destOrd="0" presId="urn:microsoft.com/office/officeart/2009/3/layout/RandomtoResultProcess"/>
    <dgm:cxn modelId="{AC96C090-88C0-4109-9561-81E89D7681B8}" type="presParOf" srcId="{125B4AE8-1C30-43DC-BA14-B4C445B12255}" destId="{3DCE8223-3CE9-42AD-A0AF-86EFB1E0F608}" srcOrd="10" destOrd="0" presId="urn:microsoft.com/office/officeart/2009/3/layout/RandomtoResultProcess"/>
    <dgm:cxn modelId="{B224E527-41D5-4BD9-AA27-FDDC7D59836A}" type="presParOf" srcId="{125B4AE8-1C30-43DC-BA14-B4C445B12255}" destId="{2C8EFEC4-E268-4191-89B7-9775759ED1DF}" srcOrd="11" destOrd="0" presId="urn:microsoft.com/office/officeart/2009/3/layout/RandomtoResultProcess"/>
    <dgm:cxn modelId="{A40BB0DE-2FCD-4EEC-BBA7-872337899C4A}" type="presParOf" srcId="{125B4AE8-1C30-43DC-BA14-B4C445B12255}" destId="{C4000082-144E-4C08-8110-692115F20765}" srcOrd="12" destOrd="0" presId="urn:microsoft.com/office/officeart/2009/3/layout/RandomtoResultProcess"/>
    <dgm:cxn modelId="{F46434ED-D985-4A45-8DBD-29F5A3005DE4}" type="presParOf" srcId="{125B4AE8-1C30-43DC-BA14-B4C445B12255}" destId="{7250C7B3-E715-46DB-904B-57EDB745AC68}" srcOrd="13" destOrd="0" presId="urn:microsoft.com/office/officeart/2009/3/layout/RandomtoResultProcess"/>
    <dgm:cxn modelId="{E785E388-7C00-4524-8889-A91E34160C05}" type="presParOf" srcId="{125B4AE8-1C30-43DC-BA14-B4C445B12255}" destId="{DBC2F8AC-4ED5-4529-A966-59C81C27C462}" srcOrd="14" destOrd="0" presId="urn:microsoft.com/office/officeart/2009/3/layout/RandomtoResultProcess"/>
    <dgm:cxn modelId="{3818FAD5-2254-4A8E-8078-3F3540C27DFF}" type="presParOf" srcId="{125B4AE8-1C30-43DC-BA14-B4C445B12255}" destId="{5D3FD446-E89C-4DBA-94E0-2BE19CAE9650}" srcOrd="15" destOrd="0" presId="urn:microsoft.com/office/officeart/2009/3/layout/RandomtoResultProcess"/>
    <dgm:cxn modelId="{C5527A78-E0D9-40FE-87BF-38466E6653F0}" type="presParOf" srcId="{125B4AE8-1C30-43DC-BA14-B4C445B12255}" destId="{6DAF5AC5-AA7A-4CFD-BF91-8E2EE1142F8F}" srcOrd="16" destOrd="0" presId="urn:microsoft.com/office/officeart/2009/3/layout/RandomtoResultProcess"/>
    <dgm:cxn modelId="{6072FE09-6C23-4B2F-A507-98B1517FD46D}" type="presParOf" srcId="{125B4AE8-1C30-43DC-BA14-B4C445B12255}" destId="{CDF1BC8A-1DC4-4D19-B794-0894B25D880E}" srcOrd="17" destOrd="0" presId="urn:microsoft.com/office/officeart/2009/3/layout/RandomtoResultProcess"/>
    <dgm:cxn modelId="{17681C36-CEF1-4EB7-93C1-171BD7990DB0}" type="presParOf" srcId="{125B4AE8-1C30-43DC-BA14-B4C445B12255}" destId="{8187C59C-1406-4AC9-A7BB-247D982BFDC4}" srcOrd="18" destOrd="0" presId="urn:microsoft.com/office/officeart/2009/3/layout/RandomtoResultProcess"/>
    <dgm:cxn modelId="{5359FC2B-E602-4EDD-889C-202FA6FCF071}" type="presParOf" srcId="{125B4AE8-1C30-43DC-BA14-B4C445B12255}" destId="{E2CA2F80-BF7B-4779-85A9-BD65B69ADAA0}" srcOrd="19" destOrd="0" presId="urn:microsoft.com/office/officeart/2009/3/layout/RandomtoResultProcess"/>
    <dgm:cxn modelId="{A8CE207E-693C-4F23-A727-521939310875}" type="presParOf" srcId="{2CEF1E6B-1894-4B7D-95DB-676B3D807EC0}" destId="{AC75F5D3-205F-49EF-AA7E-17582531484B}" srcOrd="1" destOrd="0" presId="urn:microsoft.com/office/officeart/2009/3/layout/RandomtoResultProcess"/>
    <dgm:cxn modelId="{C24CE099-E2A5-4EC2-914F-ECB432F7C366}" type="presParOf" srcId="{AC75F5D3-205F-49EF-AA7E-17582531484B}" destId="{4AE43AC1-2643-4767-8698-98E99A231AA0}" srcOrd="0" destOrd="0" presId="urn:microsoft.com/office/officeart/2009/3/layout/RandomtoResultProcess"/>
    <dgm:cxn modelId="{DC260621-E115-47D6-BF8B-8A2598535FDE}" type="presParOf" srcId="{AC75F5D3-205F-49EF-AA7E-17582531484B}" destId="{143993DD-7873-44BB-AF7D-FA94A1769DF7}" srcOrd="1" destOrd="0" presId="urn:microsoft.com/office/officeart/2009/3/layout/RandomtoResultProcess"/>
    <dgm:cxn modelId="{76B6EE31-3D25-4689-BF5A-8ECDD3E2D5AF}" type="presParOf" srcId="{2CEF1E6B-1894-4B7D-95DB-676B3D807EC0}" destId="{139B8BEB-7CD6-4C9A-9CD0-8648212259B0}" srcOrd="2" destOrd="0" presId="urn:microsoft.com/office/officeart/2009/3/layout/RandomtoResultProcess"/>
    <dgm:cxn modelId="{DF83C86E-7590-4058-9378-018E73BD81BB}" type="presParOf" srcId="{2CEF1E6B-1894-4B7D-95DB-676B3D807EC0}" destId="{35FD3295-BCCF-4A19-BC9D-376755A86A8F}" srcOrd="3" destOrd="0" presId="urn:microsoft.com/office/officeart/2009/3/layout/RandomtoResultProcess"/>
    <dgm:cxn modelId="{005F0AD1-0239-49E5-874C-5A7F7CB0E743}" type="presParOf" srcId="{35FD3295-BCCF-4A19-BC9D-376755A86A8F}" destId="{31138780-9B5D-409E-BEB7-C8DF059BAB19}" srcOrd="0" destOrd="0" presId="urn:microsoft.com/office/officeart/2009/3/layout/RandomtoResultProcess"/>
    <dgm:cxn modelId="{F7DC043B-0BA0-49A5-9701-D9F9E7A8E3A2}" type="presParOf" srcId="{35FD3295-BCCF-4A19-BC9D-376755A86A8F}" destId="{35F050B3-217B-4965-BDFB-634B06DAD7C1}" srcOrd="1" destOrd="0" presId="urn:microsoft.com/office/officeart/2009/3/layout/RandomtoResultProcess"/>
    <dgm:cxn modelId="{26D875A7-8001-4523-8F91-173F95BEA89A}" type="presParOf" srcId="{2CEF1E6B-1894-4B7D-95DB-676B3D807EC0}" destId="{D9F4283D-DB93-4C0A-8D5A-49CAEDA6B430}" srcOrd="4" destOrd="0" presId="urn:microsoft.com/office/officeart/2009/3/layout/RandomtoResultProcess"/>
    <dgm:cxn modelId="{DF3AC8BC-018A-4EF9-A53F-C8AF029FC6E3}" type="presParOf" srcId="{D9F4283D-DB93-4C0A-8D5A-49CAEDA6B430}" destId="{7F35D2A9-BE5E-4054-B92D-60FD075B337D}" srcOrd="0" destOrd="0" presId="urn:microsoft.com/office/officeart/2009/3/layout/RandomtoResultProcess"/>
    <dgm:cxn modelId="{9E9F0225-8942-4DCD-88BE-DB078A63C7D4}" type="presParOf" srcId="{D9F4283D-DB93-4C0A-8D5A-49CAEDA6B430}" destId="{7CA6720F-2D6A-4EE8-A631-D6372668053F}" srcOrd="1" destOrd="0" presId="urn:microsoft.com/office/officeart/2009/3/layout/RandomtoResultProcess"/>
    <dgm:cxn modelId="{C5EF9D6D-8AB1-4E9C-AB70-E702729F142C}" type="presParOf" srcId="{D9F4283D-DB93-4C0A-8D5A-49CAEDA6B430}" destId="{63C8D7B1-4595-45D9-8F83-4374BCFFEF89}"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BE3F4-F5A2-4BAA-A109-BD42E6F0EA58}">
      <dsp:nvSpPr>
        <dsp:cNvPr id="0" name=""/>
        <dsp:cNvSpPr/>
      </dsp:nvSpPr>
      <dsp:spPr>
        <a:xfrm>
          <a:off x="4004309" y="2023110"/>
          <a:ext cx="2472690" cy="2472690"/>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Educational Affairs</a:t>
          </a:r>
          <a:endParaRPr lang="en-US" sz="1300" kern="1200" dirty="0"/>
        </a:p>
      </dsp:txBody>
      <dsp:txXfrm>
        <a:off x="4501430" y="2602326"/>
        <a:ext cx="1478448" cy="1271014"/>
      </dsp:txXfrm>
    </dsp:sp>
    <dsp:sp modelId="{C1C4850F-D0A0-4E6B-A0F9-8470579400AB}">
      <dsp:nvSpPr>
        <dsp:cNvPr id="0" name=""/>
        <dsp:cNvSpPr/>
      </dsp:nvSpPr>
      <dsp:spPr>
        <a:xfrm rot="20452087">
          <a:off x="2351905" y="3041837"/>
          <a:ext cx="1798320" cy="1798320"/>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Office of Clinical Education</a:t>
          </a:r>
        </a:p>
        <a:p>
          <a:pPr lvl="0" algn="ctr" defTabSz="577850">
            <a:lnSpc>
              <a:spcPct val="90000"/>
            </a:lnSpc>
            <a:spcBef>
              <a:spcPct val="0"/>
            </a:spcBef>
            <a:spcAft>
              <a:spcPct val="35000"/>
            </a:spcAft>
          </a:pPr>
          <a:endParaRPr lang="en-US" sz="1300" kern="1200" dirty="0"/>
        </a:p>
      </dsp:txBody>
      <dsp:txXfrm>
        <a:off x="2804637" y="3497306"/>
        <a:ext cx="892856" cy="887382"/>
      </dsp:txXfrm>
    </dsp:sp>
    <dsp:sp modelId="{47BA6020-D5A3-45BF-9F74-2788BDE621D7}">
      <dsp:nvSpPr>
        <dsp:cNvPr id="0" name=""/>
        <dsp:cNvSpPr/>
      </dsp:nvSpPr>
      <dsp:spPr>
        <a:xfrm rot="20700000">
          <a:off x="5455802" y="350395"/>
          <a:ext cx="1761986" cy="1761986"/>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Office of Educational Development</a:t>
          </a:r>
          <a:endParaRPr lang="en-US" sz="1300" kern="1200" dirty="0"/>
        </a:p>
      </dsp:txBody>
      <dsp:txXfrm rot="-20700000">
        <a:off x="5842257" y="736850"/>
        <a:ext cx="989076" cy="989076"/>
      </dsp:txXfrm>
    </dsp:sp>
    <dsp:sp modelId="{863ECA05-86E0-44BD-B9BC-B56896DA612A}">
      <dsp:nvSpPr>
        <dsp:cNvPr id="0" name=""/>
        <dsp:cNvSpPr/>
      </dsp:nvSpPr>
      <dsp:spPr>
        <a:xfrm>
          <a:off x="5440689" y="-429059"/>
          <a:ext cx="3165043" cy="3165043"/>
        </a:xfrm>
        <a:prstGeom prst="circularArrow">
          <a:avLst>
            <a:gd name="adj1" fmla="val 4687"/>
            <a:gd name="adj2" fmla="val 299029"/>
            <a:gd name="adj3" fmla="val 2522945"/>
            <a:gd name="adj4" fmla="val 15846748"/>
            <a:gd name="adj5" fmla="val 5469"/>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6C4B54B-0460-4CF9-824A-8444E574D324}">
      <dsp:nvSpPr>
        <dsp:cNvPr id="0" name=""/>
        <dsp:cNvSpPr/>
      </dsp:nvSpPr>
      <dsp:spPr>
        <a:xfrm>
          <a:off x="2247174" y="1039461"/>
          <a:ext cx="2299601" cy="229960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071E3D3-B25B-4732-8B3C-892BBBBF126D}">
      <dsp:nvSpPr>
        <dsp:cNvPr id="0" name=""/>
        <dsp:cNvSpPr/>
      </dsp:nvSpPr>
      <dsp:spPr>
        <a:xfrm>
          <a:off x="3165331" y="-189236"/>
          <a:ext cx="2479433" cy="247943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E61C1-B0D6-44B2-8779-92BBCB9A7462}">
      <dsp:nvSpPr>
        <dsp:cNvPr id="0" name=""/>
        <dsp:cNvSpPr/>
      </dsp:nvSpPr>
      <dsp:spPr>
        <a:xfrm>
          <a:off x="598673" y="966571"/>
          <a:ext cx="2712319" cy="89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Instructional Management Office</a:t>
          </a:r>
        </a:p>
        <a:p>
          <a:pPr lvl="0" algn="ctr" defTabSz="622300">
            <a:lnSpc>
              <a:spcPct val="90000"/>
            </a:lnSpc>
            <a:spcBef>
              <a:spcPct val="0"/>
            </a:spcBef>
            <a:spcAft>
              <a:spcPct val="35000"/>
            </a:spcAft>
          </a:pPr>
          <a:r>
            <a:rPr lang="en-US" sz="1400" kern="1200" dirty="0" smtClean="0"/>
            <a:t>Office of Clinical Education</a:t>
          </a:r>
        </a:p>
        <a:p>
          <a:pPr lvl="0" algn="ctr" defTabSz="622300">
            <a:lnSpc>
              <a:spcPct val="90000"/>
            </a:lnSpc>
            <a:spcBef>
              <a:spcPct val="0"/>
            </a:spcBef>
            <a:spcAft>
              <a:spcPct val="35000"/>
            </a:spcAft>
          </a:pPr>
          <a:r>
            <a:rPr lang="en-US" sz="1400" kern="1200" dirty="0" smtClean="0"/>
            <a:t>Office of Educational Development</a:t>
          </a:r>
          <a:endParaRPr lang="en-US" sz="1400" kern="1200" dirty="0"/>
        </a:p>
      </dsp:txBody>
      <dsp:txXfrm>
        <a:off x="598673" y="966571"/>
        <a:ext cx="2712319" cy="893832"/>
      </dsp:txXfrm>
    </dsp:sp>
    <dsp:sp modelId="{A4D33366-6BE3-4485-B849-E9F80ABA3FBA}">
      <dsp:nvSpPr>
        <dsp:cNvPr id="0" name=""/>
        <dsp:cNvSpPr/>
      </dsp:nvSpPr>
      <dsp:spPr>
        <a:xfrm>
          <a:off x="598673" y="2851356"/>
          <a:ext cx="2712319" cy="167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Change</a:t>
          </a:r>
          <a:endParaRPr lang="en-US" sz="3000" kern="1200" dirty="0"/>
        </a:p>
      </dsp:txBody>
      <dsp:txXfrm>
        <a:off x="598673" y="2851356"/>
        <a:ext cx="2712319" cy="1674606"/>
      </dsp:txXfrm>
    </dsp:sp>
    <dsp:sp modelId="{90B8702C-780F-4307-A08C-A0B7384A77A1}">
      <dsp:nvSpPr>
        <dsp:cNvPr id="0" name=""/>
        <dsp:cNvSpPr/>
      </dsp:nvSpPr>
      <dsp:spPr>
        <a:xfrm>
          <a:off x="595591" y="694723"/>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2CCC3-FC75-4A10-810E-C86915588287}">
      <dsp:nvSpPr>
        <dsp:cNvPr id="0" name=""/>
        <dsp:cNvSpPr/>
      </dsp:nvSpPr>
      <dsp:spPr>
        <a:xfrm>
          <a:off x="746618" y="392669"/>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41E36-2113-41A1-B349-500FF414738D}">
      <dsp:nvSpPr>
        <dsp:cNvPr id="0" name=""/>
        <dsp:cNvSpPr/>
      </dsp:nvSpPr>
      <dsp:spPr>
        <a:xfrm>
          <a:off x="1109083" y="453080"/>
          <a:ext cx="339039" cy="339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22916-E942-4538-8323-218FB51A6718}">
      <dsp:nvSpPr>
        <dsp:cNvPr id="0" name=""/>
        <dsp:cNvSpPr/>
      </dsp:nvSpPr>
      <dsp:spPr>
        <a:xfrm>
          <a:off x="1411136" y="120821"/>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88E2A7-C13D-4044-B362-3AA613FC8D4B}">
      <dsp:nvSpPr>
        <dsp:cNvPr id="0" name=""/>
        <dsp:cNvSpPr/>
      </dsp:nvSpPr>
      <dsp:spPr>
        <a:xfrm>
          <a:off x="1803806" y="0"/>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6FE7C-890C-454B-9A63-4ABF076F2A4B}">
      <dsp:nvSpPr>
        <dsp:cNvPr id="0" name=""/>
        <dsp:cNvSpPr/>
      </dsp:nvSpPr>
      <dsp:spPr>
        <a:xfrm>
          <a:off x="2287092" y="211437"/>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14940-052E-45C3-8950-B2085693A55A}">
      <dsp:nvSpPr>
        <dsp:cNvPr id="0" name=""/>
        <dsp:cNvSpPr/>
      </dsp:nvSpPr>
      <dsp:spPr>
        <a:xfrm>
          <a:off x="2589146" y="362464"/>
          <a:ext cx="339039" cy="339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8DDCC-AD26-4EC9-B15F-AFF5D3AE1739}">
      <dsp:nvSpPr>
        <dsp:cNvPr id="0" name=""/>
        <dsp:cNvSpPr/>
      </dsp:nvSpPr>
      <dsp:spPr>
        <a:xfrm>
          <a:off x="3012021" y="694723"/>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CE8223-3CE9-42AD-A0AF-86EFB1E0F608}">
      <dsp:nvSpPr>
        <dsp:cNvPr id="0" name=""/>
        <dsp:cNvSpPr/>
      </dsp:nvSpPr>
      <dsp:spPr>
        <a:xfrm>
          <a:off x="3193253" y="1026982"/>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EFEC4-E268-4191-89B7-9775759ED1DF}">
      <dsp:nvSpPr>
        <dsp:cNvPr id="0" name=""/>
        <dsp:cNvSpPr/>
      </dsp:nvSpPr>
      <dsp:spPr>
        <a:xfrm>
          <a:off x="1622574" y="392669"/>
          <a:ext cx="554792" cy="55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00082-144E-4C08-8110-692115F20765}">
      <dsp:nvSpPr>
        <dsp:cNvPr id="0" name=""/>
        <dsp:cNvSpPr/>
      </dsp:nvSpPr>
      <dsp:spPr>
        <a:xfrm>
          <a:off x="444564" y="1540473"/>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0C7B3-E715-46DB-904B-57EDB745AC68}">
      <dsp:nvSpPr>
        <dsp:cNvPr id="0" name=""/>
        <dsp:cNvSpPr/>
      </dsp:nvSpPr>
      <dsp:spPr>
        <a:xfrm>
          <a:off x="625797" y="1812322"/>
          <a:ext cx="339039" cy="339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2F8AC-4ED5-4529-A966-59C81C27C462}">
      <dsp:nvSpPr>
        <dsp:cNvPr id="0" name=""/>
        <dsp:cNvSpPr/>
      </dsp:nvSpPr>
      <dsp:spPr>
        <a:xfrm>
          <a:off x="1078877" y="2053965"/>
          <a:ext cx="493148" cy="4931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FD446-E89C-4DBA-94E0-2BE19CAE9650}">
      <dsp:nvSpPr>
        <dsp:cNvPr id="0" name=""/>
        <dsp:cNvSpPr/>
      </dsp:nvSpPr>
      <dsp:spPr>
        <a:xfrm>
          <a:off x="1713190" y="2446635"/>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F5AC5-AA7A-4CFD-BF91-8E2EE1142F8F}">
      <dsp:nvSpPr>
        <dsp:cNvPr id="0" name=""/>
        <dsp:cNvSpPr/>
      </dsp:nvSpPr>
      <dsp:spPr>
        <a:xfrm>
          <a:off x="1834011" y="2053965"/>
          <a:ext cx="339039" cy="339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1BC8A-1DC4-4D19-B794-0894B25D880E}">
      <dsp:nvSpPr>
        <dsp:cNvPr id="0" name=""/>
        <dsp:cNvSpPr/>
      </dsp:nvSpPr>
      <dsp:spPr>
        <a:xfrm>
          <a:off x="2136065" y="2476840"/>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7C59C-1406-4AC9-A7BB-247D982BFDC4}">
      <dsp:nvSpPr>
        <dsp:cNvPr id="0" name=""/>
        <dsp:cNvSpPr/>
      </dsp:nvSpPr>
      <dsp:spPr>
        <a:xfrm>
          <a:off x="2407914" y="1993554"/>
          <a:ext cx="493148" cy="4931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A2F80-BF7B-4779-85A9-BD65B69ADAA0}">
      <dsp:nvSpPr>
        <dsp:cNvPr id="0" name=""/>
        <dsp:cNvSpPr/>
      </dsp:nvSpPr>
      <dsp:spPr>
        <a:xfrm>
          <a:off x="3072432" y="1872733"/>
          <a:ext cx="339039" cy="339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43AC1-2643-4767-8698-98E99A231AA0}">
      <dsp:nvSpPr>
        <dsp:cNvPr id="0" name=""/>
        <dsp:cNvSpPr/>
      </dsp:nvSpPr>
      <dsp:spPr>
        <a:xfrm>
          <a:off x="3411472" y="452578"/>
          <a:ext cx="995711" cy="190092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138780-9B5D-409E-BEB7-C8DF059BAB19}">
      <dsp:nvSpPr>
        <dsp:cNvPr id="0" name=""/>
        <dsp:cNvSpPr/>
      </dsp:nvSpPr>
      <dsp:spPr>
        <a:xfrm>
          <a:off x="4226145" y="452578"/>
          <a:ext cx="995711" cy="190092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35D2A9-BE5E-4054-B92D-60FD075B337D}">
      <dsp:nvSpPr>
        <dsp:cNvPr id="0" name=""/>
        <dsp:cNvSpPr/>
      </dsp:nvSpPr>
      <dsp:spPr>
        <a:xfrm>
          <a:off x="5425525" y="317722"/>
          <a:ext cx="2308241" cy="23082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Educational Affairs</a:t>
          </a:r>
          <a:endParaRPr lang="en-US" sz="1400" kern="1200" dirty="0"/>
        </a:p>
      </dsp:txBody>
      <dsp:txXfrm>
        <a:off x="5763559" y="655756"/>
        <a:ext cx="1632173" cy="1632173"/>
      </dsp:txXfrm>
    </dsp:sp>
    <dsp:sp modelId="{7CA6720F-2D6A-4EE8-A631-D6372668053F}">
      <dsp:nvSpPr>
        <dsp:cNvPr id="0" name=""/>
        <dsp:cNvSpPr/>
      </dsp:nvSpPr>
      <dsp:spPr>
        <a:xfrm>
          <a:off x="5221857" y="2851356"/>
          <a:ext cx="2715577" cy="167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smtClean="0"/>
        </a:p>
        <a:p>
          <a:pPr lvl="0" algn="ctr" defTabSz="1333500">
            <a:lnSpc>
              <a:spcPct val="90000"/>
            </a:lnSpc>
            <a:spcBef>
              <a:spcPct val="0"/>
            </a:spcBef>
            <a:spcAft>
              <a:spcPct val="35000"/>
            </a:spcAft>
          </a:pPr>
          <a:r>
            <a:rPr lang="en-US" sz="3000" kern="1200" dirty="0" smtClean="0"/>
            <a:t>New Normal</a:t>
          </a:r>
        </a:p>
        <a:p>
          <a:pPr lvl="0" algn="ctr" defTabSz="1333500">
            <a:lnSpc>
              <a:spcPct val="90000"/>
            </a:lnSpc>
            <a:spcBef>
              <a:spcPct val="0"/>
            </a:spcBef>
            <a:spcAft>
              <a:spcPct val="35000"/>
            </a:spcAft>
          </a:pPr>
          <a:endParaRPr lang="en-US" sz="3000" kern="1200" dirty="0"/>
        </a:p>
      </dsp:txBody>
      <dsp:txXfrm>
        <a:off x="5221857" y="2851356"/>
        <a:ext cx="2715577" cy="167460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07B35CA6-7801-499E-8CC1-C649E5DAFFC5}" type="datetimeFigureOut">
              <a:rPr lang="en-US" smtClean="0"/>
              <a:t>3/20/2019</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4FF20FE7-E5D1-422E-91EA-B659C4D804BB}" type="slidenum">
              <a:rPr lang="en-US" smtClean="0"/>
              <a:t>‹#›</a:t>
            </a:fld>
            <a:endParaRPr lang="en-US" dirty="0"/>
          </a:p>
        </p:txBody>
      </p:sp>
    </p:spTree>
    <p:extLst>
      <p:ext uri="{BB962C8B-B14F-4D97-AF65-F5344CB8AC3E}">
        <p14:creationId xmlns:p14="http://schemas.microsoft.com/office/powerpoint/2010/main" val="1792518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11BFAAF3-B872-42AB-9D37-93204A1A1C51}" type="datetimeFigureOut">
              <a:rPr lang="en-US"/>
              <a:pPr>
                <a:defRPr/>
              </a:pPr>
              <a:t>3/20/2019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040" y="4416427"/>
            <a:ext cx="5608320" cy="4183063"/>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A763B3B4-9B21-4A6F-90E1-938F0A1D029A}" type="slidenum">
              <a:rPr lang="en-US"/>
              <a:pPr>
                <a:defRPr/>
              </a:pPr>
              <a:t>‹#›</a:t>
            </a:fld>
            <a:endParaRPr lang="en-US" dirty="0"/>
          </a:p>
        </p:txBody>
      </p:sp>
    </p:spTree>
    <p:extLst>
      <p:ext uri="{BB962C8B-B14F-4D97-AF65-F5344CB8AC3E}">
        <p14:creationId xmlns:p14="http://schemas.microsoft.com/office/powerpoint/2010/main" val="1989899737"/>
      </p:ext>
    </p:extLst>
  </p:cSld>
  <p:clrMap bg1="lt1" tx1="dk1" bg2="lt2" tx2="dk2" accent1="accent1" accent2="accent2" accent3="accent3" accent4="accent4" accent5="accent5" accent6="accent6" hlink="hlink" folHlink="folHlink"/>
  <p:notesStyle>
    <a:lvl1pPr marL="0" indent="0" algn="l" rtl="0" eaLnBrk="0" fontAlgn="base" hangingPunct="0">
      <a:spcBef>
        <a:spcPct val="30000"/>
      </a:spcBef>
      <a:spcAft>
        <a:spcPct val="0"/>
      </a:spcAft>
      <a:buFont typeface="Arial" pitchFamily="34" charset="0"/>
      <a:buNone/>
      <a:defRPr sz="1200" kern="1200">
        <a:solidFill>
          <a:schemeClr val="tx1"/>
        </a:solidFill>
        <a:latin typeface="Arial" pitchFamily="34" charset="0"/>
        <a:ea typeface="+mn-ea"/>
        <a:cs typeface="Arial" pitchFamily="34" charset="0"/>
      </a:defRPr>
    </a:lvl1pPr>
    <a:lvl2pPr marL="628650" indent="-171450" algn="l" rtl="0" eaLnBrk="0" fontAlgn="base" hangingPunct="0">
      <a:spcBef>
        <a:spcPct val="30000"/>
      </a:spcBef>
      <a:spcAft>
        <a:spcPct val="0"/>
      </a:spcAft>
      <a:buFont typeface="Arial" pitchFamily="34" charset="0"/>
      <a:buChar char="•"/>
      <a:defRPr sz="1200" kern="1200">
        <a:solidFill>
          <a:schemeClr val="tx1"/>
        </a:solidFill>
        <a:latin typeface="Arial" pitchFamily="34" charset="0"/>
        <a:ea typeface="+mn-ea"/>
        <a:cs typeface="Arial" pitchFamily="34" charset="0"/>
      </a:defRPr>
    </a:lvl2pPr>
    <a:lvl3pPr marL="914400" indent="0" algn="l" rtl="0" eaLnBrk="0" fontAlgn="base" hangingPunct="0">
      <a:spcBef>
        <a:spcPct val="30000"/>
      </a:spcBef>
      <a:spcAft>
        <a:spcPct val="0"/>
      </a:spcAft>
      <a:buFont typeface="Arial" pitchFamily="34" charset="0"/>
      <a:buNone/>
      <a:defRPr sz="1200" kern="1200">
        <a:solidFill>
          <a:schemeClr val="tx1"/>
        </a:solidFill>
        <a:latin typeface="Arial" pitchFamily="34" charset="0"/>
        <a:ea typeface="+mn-ea"/>
        <a:cs typeface="Arial" pitchFamily="34" charset="0"/>
      </a:defRPr>
    </a:lvl3pPr>
    <a:lvl4pPr marL="1371600" indent="0" algn="l" rtl="0" eaLnBrk="0" fontAlgn="base" hangingPunct="0">
      <a:spcBef>
        <a:spcPct val="30000"/>
      </a:spcBef>
      <a:spcAft>
        <a:spcPct val="0"/>
      </a:spcAft>
      <a:buFont typeface="Arial" pitchFamily="34" charset="0"/>
      <a:buNone/>
      <a:defRPr sz="1200" kern="1200">
        <a:solidFill>
          <a:schemeClr val="tx1"/>
        </a:solidFill>
        <a:latin typeface="Arial" pitchFamily="34" charset="0"/>
        <a:ea typeface="+mn-ea"/>
        <a:cs typeface="Arial" pitchFamily="34" charset="0"/>
      </a:defRPr>
    </a:lvl4pPr>
    <a:lvl5pPr marL="1828800" indent="0" algn="l" rtl="0" eaLnBrk="0" fontAlgn="base" hangingPunct="0">
      <a:spcBef>
        <a:spcPct val="30000"/>
      </a:spcBef>
      <a:spcAft>
        <a:spcPct val="0"/>
      </a:spcAft>
      <a:buFont typeface="Arial" pitchFamily="34" charset="0"/>
      <a:buNone/>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100" dirty="0" smtClean="0">
                <a:latin typeface="Arial" panose="020B0604020202020204" pitchFamily="34" charset="0"/>
                <a:cs typeface="Arial" panose="020B0604020202020204" pitchFamily="34" charset="0"/>
              </a:rPr>
              <a:t>Thank you for joining me today to </a:t>
            </a:r>
            <a:r>
              <a:rPr lang="en-US" sz="1100" baseline="0" dirty="0" smtClean="0">
                <a:latin typeface="Arial" panose="020B0604020202020204" pitchFamily="34" charset="0"/>
                <a:cs typeface="Arial" panose="020B0604020202020204" pitchFamily="34" charset="0"/>
              </a:rPr>
              <a:t>discuss </a:t>
            </a:r>
            <a:r>
              <a:rPr lang="en-US" sz="1100" dirty="0" smtClean="0">
                <a:latin typeface="Arial" panose="020B0604020202020204" pitchFamily="34" charset="0"/>
                <a:cs typeface="Arial" panose="020B0604020202020204" pitchFamily="34" charset="0"/>
              </a:rPr>
              <a:t>the results</a:t>
            </a:r>
            <a:r>
              <a:rPr lang="en-US" sz="1100" baseline="0" dirty="0" smtClean="0">
                <a:latin typeface="Arial" panose="020B0604020202020204" pitchFamily="34" charset="0"/>
                <a:cs typeface="Arial" panose="020B0604020202020204" pitchFamily="34" charset="0"/>
              </a:rPr>
              <a:t> of the </a:t>
            </a:r>
            <a:r>
              <a:rPr lang="en-US" sz="1100" dirty="0" smtClean="0">
                <a:latin typeface="Arial" panose="020B0604020202020204" pitchFamily="34" charset="0"/>
                <a:cs typeface="Arial" panose="020B0604020202020204" pitchFamily="34" charset="0"/>
              </a:rPr>
              <a:t>2018 You Count</a:t>
            </a:r>
            <a:r>
              <a:rPr lang="en-US" sz="1100" baseline="0" dirty="0" smtClean="0">
                <a:latin typeface="Arial" panose="020B0604020202020204" pitchFamily="34" charset="0"/>
                <a:cs typeface="Arial" panose="020B0604020202020204" pitchFamily="34" charset="0"/>
              </a:rPr>
              <a:t> Employee Survey and how we can work together to make the </a:t>
            </a:r>
            <a:r>
              <a:rPr lang="en-US" altLang="en-US" sz="1100" baseline="0" dirty="0" smtClean="0">
                <a:latin typeface="Arial" panose="020B0604020202020204" pitchFamily="34" charset="0"/>
                <a:cs typeface="Arial" panose="020B0604020202020204" pitchFamily="34" charset="0"/>
              </a:rPr>
              <a:t>workplace better for our patients and ourselves.</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altLang="en-US" sz="1100" baseline="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sz="1100" baseline="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Tx/>
              <a:buSzTx/>
              <a:buFont typeface="Arial" pitchFamily="34" charset="0"/>
              <a:buNone/>
              <a:tabLst/>
              <a:defRPr/>
            </a:pPr>
            <a:endParaRPr lang="en-US" sz="11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1</a:t>
            </a:fld>
            <a:endParaRPr lang="en-US" dirty="0"/>
          </a:p>
        </p:txBody>
      </p:sp>
    </p:spTree>
    <p:extLst>
      <p:ext uri="{BB962C8B-B14F-4D97-AF65-F5344CB8AC3E}">
        <p14:creationId xmlns:p14="http://schemas.microsoft.com/office/powerpoint/2010/main" val="2087017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10</a:t>
            </a:fld>
            <a:endParaRPr lang="en-US" dirty="0"/>
          </a:p>
        </p:txBody>
      </p:sp>
    </p:spTree>
    <p:extLst>
      <p:ext uri="{BB962C8B-B14F-4D97-AF65-F5344CB8AC3E}">
        <p14:creationId xmlns:p14="http://schemas.microsoft.com/office/powerpoint/2010/main" val="677336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11</a:t>
            </a:fld>
            <a:endParaRPr lang="en-US" dirty="0"/>
          </a:p>
        </p:txBody>
      </p:sp>
    </p:spTree>
    <p:extLst>
      <p:ext uri="{BB962C8B-B14F-4D97-AF65-F5344CB8AC3E}">
        <p14:creationId xmlns:p14="http://schemas.microsoft.com/office/powerpoint/2010/main" val="2123596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12</a:t>
            </a:fld>
            <a:endParaRPr lang="en-US" dirty="0"/>
          </a:p>
        </p:txBody>
      </p:sp>
    </p:spTree>
    <p:extLst>
      <p:ext uri="{BB962C8B-B14F-4D97-AF65-F5344CB8AC3E}">
        <p14:creationId xmlns:p14="http://schemas.microsoft.com/office/powerpoint/2010/main" val="193951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13</a:t>
            </a:fld>
            <a:endParaRPr lang="en-US" dirty="0"/>
          </a:p>
        </p:txBody>
      </p:sp>
    </p:spTree>
    <p:extLst>
      <p:ext uri="{BB962C8B-B14F-4D97-AF65-F5344CB8AC3E}">
        <p14:creationId xmlns:p14="http://schemas.microsoft.com/office/powerpoint/2010/main" val="384810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14</a:t>
            </a:fld>
            <a:endParaRPr lang="en-US" dirty="0"/>
          </a:p>
        </p:txBody>
      </p:sp>
    </p:spTree>
    <p:extLst>
      <p:ext uri="{BB962C8B-B14F-4D97-AF65-F5344CB8AC3E}">
        <p14:creationId xmlns:p14="http://schemas.microsoft.com/office/powerpoint/2010/main" val="952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15</a:t>
            </a:fld>
            <a:endParaRPr lang="en-US" dirty="0"/>
          </a:p>
        </p:txBody>
      </p:sp>
    </p:spTree>
    <p:extLst>
      <p:ext uri="{BB962C8B-B14F-4D97-AF65-F5344CB8AC3E}">
        <p14:creationId xmlns:p14="http://schemas.microsoft.com/office/powerpoint/2010/main" val="613512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16</a:t>
            </a:fld>
            <a:endParaRPr lang="en-US" dirty="0"/>
          </a:p>
        </p:txBody>
      </p:sp>
    </p:spTree>
    <p:extLst>
      <p:ext uri="{BB962C8B-B14F-4D97-AF65-F5344CB8AC3E}">
        <p14:creationId xmlns:p14="http://schemas.microsoft.com/office/powerpoint/2010/main" val="352634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17</a:t>
            </a:fld>
            <a:endParaRPr lang="en-US" dirty="0"/>
          </a:p>
        </p:txBody>
      </p:sp>
    </p:spTree>
    <p:extLst>
      <p:ext uri="{BB962C8B-B14F-4D97-AF65-F5344CB8AC3E}">
        <p14:creationId xmlns:p14="http://schemas.microsoft.com/office/powerpoint/2010/main" val="4055079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18</a:t>
            </a:fld>
            <a:endParaRPr lang="en-US" dirty="0"/>
          </a:p>
        </p:txBody>
      </p:sp>
    </p:spTree>
    <p:extLst>
      <p:ext uri="{BB962C8B-B14F-4D97-AF65-F5344CB8AC3E}">
        <p14:creationId xmlns:p14="http://schemas.microsoft.com/office/powerpoint/2010/main" val="1860743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19</a:t>
            </a:fld>
            <a:endParaRPr lang="en-US" dirty="0"/>
          </a:p>
        </p:txBody>
      </p:sp>
    </p:spTree>
    <p:extLst>
      <p:ext uri="{BB962C8B-B14F-4D97-AF65-F5344CB8AC3E}">
        <p14:creationId xmlns:p14="http://schemas.microsoft.com/office/powerpoint/2010/main" val="210385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100" dirty="0" smtClean="0">
                <a:latin typeface="Arial" panose="020B0604020202020204" pitchFamily="34" charset="0"/>
                <a:cs typeface="Arial" panose="020B0604020202020204" pitchFamily="34" charset="0"/>
              </a:rPr>
              <a:t>Academic Affairs departmental org chart</a:t>
            </a: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2</a:t>
            </a:fld>
            <a:endParaRPr lang="en-US" dirty="0"/>
          </a:p>
        </p:txBody>
      </p:sp>
    </p:spTree>
    <p:extLst>
      <p:ext uri="{BB962C8B-B14F-4D97-AF65-F5344CB8AC3E}">
        <p14:creationId xmlns:p14="http://schemas.microsoft.com/office/powerpoint/2010/main" val="4210775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20</a:t>
            </a:fld>
            <a:endParaRPr lang="en-US" dirty="0"/>
          </a:p>
        </p:txBody>
      </p:sp>
    </p:spTree>
    <p:extLst>
      <p:ext uri="{BB962C8B-B14F-4D97-AF65-F5344CB8AC3E}">
        <p14:creationId xmlns:p14="http://schemas.microsoft.com/office/powerpoint/2010/main" val="167525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21</a:t>
            </a:fld>
            <a:endParaRPr lang="en-US" dirty="0"/>
          </a:p>
        </p:txBody>
      </p:sp>
    </p:spTree>
    <p:extLst>
      <p:ext uri="{BB962C8B-B14F-4D97-AF65-F5344CB8AC3E}">
        <p14:creationId xmlns:p14="http://schemas.microsoft.com/office/powerpoint/2010/main" val="2961905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22</a:t>
            </a:fld>
            <a:endParaRPr lang="en-US" dirty="0"/>
          </a:p>
        </p:txBody>
      </p:sp>
    </p:spTree>
    <p:extLst>
      <p:ext uri="{BB962C8B-B14F-4D97-AF65-F5344CB8AC3E}">
        <p14:creationId xmlns:p14="http://schemas.microsoft.com/office/powerpoint/2010/main" val="4063709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23</a:t>
            </a:fld>
            <a:endParaRPr lang="en-US" dirty="0"/>
          </a:p>
        </p:txBody>
      </p:sp>
    </p:spTree>
    <p:extLst>
      <p:ext uri="{BB962C8B-B14F-4D97-AF65-F5344CB8AC3E}">
        <p14:creationId xmlns:p14="http://schemas.microsoft.com/office/powerpoint/2010/main" val="2844870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24</a:t>
            </a:fld>
            <a:endParaRPr lang="en-US" dirty="0"/>
          </a:p>
        </p:txBody>
      </p:sp>
    </p:spTree>
    <p:extLst>
      <p:ext uri="{BB962C8B-B14F-4D97-AF65-F5344CB8AC3E}">
        <p14:creationId xmlns:p14="http://schemas.microsoft.com/office/powerpoint/2010/main" val="655734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25</a:t>
            </a:fld>
            <a:endParaRPr lang="en-US" dirty="0"/>
          </a:p>
        </p:txBody>
      </p:sp>
    </p:spTree>
    <p:extLst>
      <p:ext uri="{BB962C8B-B14F-4D97-AF65-F5344CB8AC3E}">
        <p14:creationId xmlns:p14="http://schemas.microsoft.com/office/powerpoint/2010/main" val="314324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26</a:t>
            </a:fld>
            <a:endParaRPr lang="en-US" dirty="0"/>
          </a:p>
        </p:txBody>
      </p:sp>
    </p:spTree>
    <p:extLst>
      <p:ext uri="{BB962C8B-B14F-4D97-AF65-F5344CB8AC3E}">
        <p14:creationId xmlns:p14="http://schemas.microsoft.com/office/powerpoint/2010/main" val="3489043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27</a:t>
            </a:fld>
            <a:endParaRPr lang="en-US" dirty="0"/>
          </a:p>
        </p:txBody>
      </p:sp>
    </p:spTree>
    <p:extLst>
      <p:ext uri="{BB962C8B-B14F-4D97-AF65-F5344CB8AC3E}">
        <p14:creationId xmlns:p14="http://schemas.microsoft.com/office/powerpoint/2010/main" val="3816673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effectLst/>
              </a:rPr>
              <a:t>Maintain an applicant pool consisting of at least 24% first generation college students.</a:t>
            </a:r>
            <a:br>
              <a:rPr lang="en-US" sz="1100" dirty="0">
                <a:effectLst/>
              </a:rPr>
            </a:br>
            <a:r>
              <a:rPr lang="en-US" sz="1100" dirty="0">
                <a:effectLst/>
              </a:rPr>
              <a:t>* The applicant pool for the cohort entering the UTMB PA program in 2018 was 20%.</a:t>
            </a:r>
          </a:p>
          <a:p>
            <a:r>
              <a:rPr lang="en-US" sz="1100" dirty="0">
                <a:effectLst/>
              </a:rPr>
              <a:t>Maintain a 95% or better three-year average graduation rate for students entering the UTMB PA program.</a:t>
            </a:r>
            <a:br>
              <a:rPr lang="en-US" sz="1100" dirty="0">
                <a:effectLst/>
              </a:rPr>
            </a:br>
            <a:r>
              <a:rPr lang="en-US" sz="1100" dirty="0">
                <a:effectLst/>
              </a:rPr>
              <a:t>*As of 2018 the three-year average graduation rate for UTMB PA program is 97%</a:t>
            </a:r>
          </a:p>
          <a:p>
            <a:r>
              <a:rPr lang="en-US" sz="1100" dirty="0">
                <a:effectLst/>
              </a:rPr>
              <a:t>Maintain at least 50% of clinical rotation sites in low income zip codes (as defined by the Centers for Medicare and Medicaid Services).</a:t>
            </a:r>
            <a:br>
              <a:rPr lang="en-US" sz="1100" dirty="0">
                <a:effectLst/>
              </a:rPr>
            </a:br>
            <a:r>
              <a:rPr lang="en-US" sz="1100" dirty="0">
                <a:effectLst/>
              </a:rPr>
              <a:t>*As of 2018 over 59% of clinical rotations were in low income zip codes.</a:t>
            </a:r>
          </a:p>
          <a:p>
            <a:r>
              <a:rPr lang="en-US" sz="1100" dirty="0">
                <a:effectLst/>
              </a:rPr>
              <a:t>Maintain a five-year first time PANCE pass rate above the national average. </a:t>
            </a:r>
            <a:br>
              <a:rPr lang="en-US" sz="1100" dirty="0">
                <a:effectLst/>
              </a:rPr>
            </a:br>
            <a:r>
              <a:rPr lang="en-US" sz="1100" dirty="0">
                <a:effectLst/>
              </a:rPr>
              <a:t>* The five-year national mean first time taker average pass rate is 98%</a:t>
            </a:r>
            <a:br>
              <a:rPr lang="en-US" sz="1100" dirty="0">
                <a:effectLst/>
              </a:rPr>
            </a:br>
            <a:r>
              <a:rPr lang="en-US" sz="1100" dirty="0">
                <a:effectLst/>
              </a:rPr>
              <a:t>* The five-year mean first time taker average pass rate for the UTMB PA Program is 96%</a:t>
            </a: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28</a:t>
            </a:fld>
            <a:endParaRPr lang="en-US" dirty="0"/>
          </a:p>
        </p:txBody>
      </p:sp>
    </p:spTree>
    <p:extLst>
      <p:ext uri="{BB962C8B-B14F-4D97-AF65-F5344CB8AC3E}">
        <p14:creationId xmlns:p14="http://schemas.microsoft.com/office/powerpoint/2010/main" val="39165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effectLst/>
              </a:rPr>
              <a:t>Maintain an applicant pool consisting of at least 24% first generation college students.</a:t>
            </a:r>
            <a:br>
              <a:rPr lang="en-US" sz="1100" dirty="0">
                <a:effectLst/>
              </a:rPr>
            </a:br>
            <a:r>
              <a:rPr lang="en-US" sz="1100" dirty="0">
                <a:effectLst/>
              </a:rPr>
              <a:t>* The applicant pool for the cohort entering the UTMB PA program in 2018 was 20%.</a:t>
            </a:r>
          </a:p>
          <a:p>
            <a:r>
              <a:rPr lang="en-US" sz="1100" dirty="0">
                <a:effectLst/>
              </a:rPr>
              <a:t>Maintain a 95% or better three-year average graduation rate for students entering the UTMB PA program.</a:t>
            </a:r>
            <a:br>
              <a:rPr lang="en-US" sz="1100" dirty="0">
                <a:effectLst/>
              </a:rPr>
            </a:br>
            <a:r>
              <a:rPr lang="en-US" sz="1100" dirty="0">
                <a:effectLst/>
              </a:rPr>
              <a:t>*As of 2018 the three-year average graduation rate for UTMB PA program is 97%</a:t>
            </a:r>
          </a:p>
          <a:p>
            <a:r>
              <a:rPr lang="en-US" sz="1100" dirty="0">
                <a:effectLst/>
              </a:rPr>
              <a:t>Maintain at least 50% of clinical rotation sites in low income zip codes (as defined by the Centers for Medicare and Medicaid Services).</a:t>
            </a:r>
            <a:br>
              <a:rPr lang="en-US" sz="1100" dirty="0">
                <a:effectLst/>
              </a:rPr>
            </a:br>
            <a:r>
              <a:rPr lang="en-US" sz="1100" dirty="0">
                <a:effectLst/>
              </a:rPr>
              <a:t>*As of 2018 over 59% of clinical rotations were in low income zip codes.</a:t>
            </a:r>
          </a:p>
          <a:p>
            <a:r>
              <a:rPr lang="en-US" sz="1100" dirty="0">
                <a:effectLst/>
              </a:rPr>
              <a:t>Maintain a five-year first time PANCE pass rate above the national average. </a:t>
            </a:r>
            <a:br>
              <a:rPr lang="en-US" sz="1100" dirty="0">
                <a:effectLst/>
              </a:rPr>
            </a:br>
            <a:r>
              <a:rPr lang="en-US" sz="1100" dirty="0">
                <a:effectLst/>
              </a:rPr>
              <a:t>* The five-year national mean first time taker average pass rate is 98%</a:t>
            </a:r>
            <a:br>
              <a:rPr lang="en-US" sz="1100" dirty="0">
                <a:effectLst/>
              </a:rPr>
            </a:br>
            <a:r>
              <a:rPr lang="en-US" sz="1100" dirty="0">
                <a:effectLst/>
              </a:rPr>
              <a:t>* The five-year mean first time taker average pass rate for the UTMB PA Program is 96%</a:t>
            </a: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29</a:t>
            </a:fld>
            <a:endParaRPr lang="en-US" dirty="0"/>
          </a:p>
        </p:txBody>
      </p:sp>
    </p:spTree>
    <p:extLst>
      <p:ext uri="{BB962C8B-B14F-4D97-AF65-F5344CB8AC3E}">
        <p14:creationId xmlns:p14="http://schemas.microsoft.com/office/powerpoint/2010/main" val="241787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100" dirty="0" smtClean="0">
                <a:latin typeface="Arial" panose="020B0604020202020204" pitchFamily="34" charset="0"/>
                <a:cs typeface="Arial" panose="020B0604020202020204" pitchFamily="34" charset="0"/>
              </a:rPr>
              <a:t>On October 2, 2018,</a:t>
            </a:r>
            <a:r>
              <a:rPr lang="en-US" sz="1100" baseline="0" dirty="0" smtClean="0">
                <a:latin typeface="Arial" panose="020B0604020202020204" pitchFamily="34" charset="0"/>
                <a:cs typeface="Arial" panose="020B0604020202020204" pitchFamily="34" charset="0"/>
              </a:rPr>
              <a:t> we met to go over the You Count results.  Then teams were formed and those teams left with a charge of addressing the opportunities identified from the You Count Survey.  </a:t>
            </a:r>
            <a:r>
              <a:rPr lang="en-US" sz="1100" dirty="0" smtClean="0">
                <a:latin typeface="Arial" panose="020B0604020202020204" pitchFamily="34" charset="0"/>
                <a:cs typeface="Arial" panose="020B0604020202020204" pitchFamily="34" charset="0"/>
              </a:rPr>
              <a:t>On</a:t>
            </a:r>
            <a:r>
              <a:rPr lang="en-US" sz="1100" baseline="0" dirty="0" smtClean="0">
                <a:latin typeface="Arial" panose="020B0604020202020204" pitchFamily="34" charset="0"/>
                <a:cs typeface="Arial" panose="020B0604020202020204" pitchFamily="34" charset="0"/>
              </a:rPr>
              <a:t> November 14, 2018, we met and the teams came back with four tasks to be addressed.  The large group then prioritized the tasks via voting.</a:t>
            </a:r>
          </a:p>
          <a:p>
            <a:pPr>
              <a:spcBef>
                <a:spcPts val="0"/>
              </a:spcBef>
            </a:pPr>
            <a:endParaRPr lang="en-US" sz="1100" baseline="0" dirty="0" smtClean="0">
              <a:latin typeface="Arial" panose="020B0604020202020204" pitchFamily="34" charset="0"/>
              <a:cs typeface="Arial" panose="020B0604020202020204" pitchFamily="34" charset="0"/>
            </a:endParaRPr>
          </a:p>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3</a:t>
            </a:fld>
            <a:endParaRPr lang="en-US" dirty="0"/>
          </a:p>
        </p:txBody>
      </p:sp>
    </p:spTree>
    <p:extLst>
      <p:ext uri="{BB962C8B-B14F-4D97-AF65-F5344CB8AC3E}">
        <p14:creationId xmlns:p14="http://schemas.microsoft.com/office/powerpoint/2010/main" val="1766854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effectLst/>
              </a:rPr>
              <a:t>Maintain an applicant pool consisting of at least 24% first generation college students.</a:t>
            </a:r>
            <a:br>
              <a:rPr lang="en-US" sz="1100" dirty="0">
                <a:effectLst/>
              </a:rPr>
            </a:br>
            <a:r>
              <a:rPr lang="en-US" sz="1100" dirty="0">
                <a:effectLst/>
              </a:rPr>
              <a:t>* The applicant pool for the cohort entering the UTMB PA program in 2018 was 20%.</a:t>
            </a:r>
          </a:p>
          <a:p>
            <a:r>
              <a:rPr lang="en-US" sz="1100" dirty="0">
                <a:effectLst/>
              </a:rPr>
              <a:t>Maintain a 95% or better three-year average graduation rate for students entering the UTMB PA program.</a:t>
            </a:r>
            <a:br>
              <a:rPr lang="en-US" sz="1100" dirty="0">
                <a:effectLst/>
              </a:rPr>
            </a:br>
            <a:r>
              <a:rPr lang="en-US" sz="1100" dirty="0">
                <a:effectLst/>
              </a:rPr>
              <a:t>*As of 2018 the three-year average graduation rate for UTMB PA program is 97%</a:t>
            </a:r>
          </a:p>
          <a:p>
            <a:r>
              <a:rPr lang="en-US" sz="1100" dirty="0">
                <a:effectLst/>
              </a:rPr>
              <a:t>Maintain at least 50% of clinical rotation sites in low income zip codes (as defined by the Centers for Medicare and Medicaid Services).</a:t>
            </a:r>
            <a:br>
              <a:rPr lang="en-US" sz="1100" dirty="0">
                <a:effectLst/>
              </a:rPr>
            </a:br>
            <a:r>
              <a:rPr lang="en-US" sz="1100" dirty="0">
                <a:effectLst/>
              </a:rPr>
              <a:t>*As of 2018 over 59% of clinical rotations were in low income zip codes.</a:t>
            </a:r>
          </a:p>
          <a:p>
            <a:r>
              <a:rPr lang="en-US" sz="1100" dirty="0">
                <a:effectLst/>
              </a:rPr>
              <a:t>Maintain a five-year first time PANCE pass rate above the national average. </a:t>
            </a:r>
            <a:br>
              <a:rPr lang="en-US" sz="1100" dirty="0">
                <a:effectLst/>
              </a:rPr>
            </a:br>
            <a:r>
              <a:rPr lang="en-US" sz="1100" dirty="0">
                <a:effectLst/>
              </a:rPr>
              <a:t>* The five-year national mean first time taker average pass rate is 98%</a:t>
            </a:r>
            <a:br>
              <a:rPr lang="en-US" sz="1100" dirty="0">
                <a:effectLst/>
              </a:rPr>
            </a:br>
            <a:r>
              <a:rPr lang="en-US" sz="1100" dirty="0">
                <a:effectLst/>
              </a:rPr>
              <a:t>* The five-year mean first time taker average pass rate for the UTMB PA Program is 96%</a:t>
            </a: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30</a:t>
            </a:fld>
            <a:endParaRPr lang="en-US" dirty="0"/>
          </a:p>
        </p:txBody>
      </p:sp>
    </p:spTree>
    <p:extLst>
      <p:ext uri="{BB962C8B-B14F-4D97-AF65-F5344CB8AC3E}">
        <p14:creationId xmlns:p14="http://schemas.microsoft.com/office/powerpoint/2010/main" val="1272812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effectLst/>
              </a:rPr>
              <a:t>Maintain an applicant pool consisting of at least 24% first generation college students.</a:t>
            </a:r>
            <a:br>
              <a:rPr lang="en-US" sz="1100" dirty="0">
                <a:effectLst/>
              </a:rPr>
            </a:br>
            <a:r>
              <a:rPr lang="en-US" sz="1100" dirty="0">
                <a:effectLst/>
              </a:rPr>
              <a:t>* The applicant pool for the cohort entering the UTMB PA program in 2018 was 20%.</a:t>
            </a:r>
          </a:p>
          <a:p>
            <a:r>
              <a:rPr lang="en-US" sz="1100" dirty="0">
                <a:effectLst/>
              </a:rPr>
              <a:t>Maintain a 95% or better three-year average graduation rate for students entering the UTMB PA program.</a:t>
            </a:r>
            <a:br>
              <a:rPr lang="en-US" sz="1100" dirty="0">
                <a:effectLst/>
              </a:rPr>
            </a:br>
            <a:r>
              <a:rPr lang="en-US" sz="1100" dirty="0">
                <a:effectLst/>
              </a:rPr>
              <a:t>*As of 2018 the three-year average graduation rate for UTMB PA program is 97%</a:t>
            </a:r>
          </a:p>
          <a:p>
            <a:r>
              <a:rPr lang="en-US" sz="1100" dirty="0">
                <a:effectLst/>
              </a:rPr>
              <a:t>Maintain at least 50% of clinical rotation sites in low income zip codes (as defined by the Centers for Medicare and Medicaid Services).</a:t>
            </a:r>
            <a:br>
              <a:rPr lang="en-US" sz="1100" dirty="0">
                <a:effectLst/>
              </a:rPr>
            </a:br>
            <a:r>
              <a:rPr lang="en-US" sz="1100" dirty="0">
                <a:effectLst/>
              </a:rPr>
              <a:t>*As of 2018 over 59% of clinical rotations were in low income zip codes.</a:t>
            </a:r>
          </a:p>
          <a:p>
            <a:r>
              <a:rPr lang="en-US" sz="1100" dirty="0">
                <a:effectLst/>
              </a:rPr>
              <a:t>Maintain a five-year first time PANCE pass rate above the national average. </a:t>
            </a:r>
            <a:br>
              <a:rPr lang="en-US" sz="1100" dirty="0">
                <a:effectLst/>
              </a:rPr>
            </a:br>
            <a:r>
              <a:rPr lang="en-US" sz="1100" dirty="0">
                <a:effectLst/>
              </a:rPr>
              <a:t>* The five-year national mean first time taker average pass rate is 98%</a:t>
            </a:r>
            <a:br>
              <a:rPr lang="en-US" sz="1100" dirty="0">
                <a:effectLst/>
              </a:rPr>
            </a:br>
            <a:r>
              <a:rPr lang="en-US" sz="1100" dirty="0">
                <a:effectLst/>
              </a:rPr>
              <a:t>* The five-year mean first time taker average pass rate for the UTMB PA Program is 96%</a:t>
            </a: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31</a:t>
            </a:fld>
            <a:endParaRPr lang="en-US" dirty="0"/>
          </a:p>
        </p:txBody>
      </p:sp>
    </p:spTree>
    <p:extLst>
      <p:ext uri="{BB962C8B-B14F-4D97-AF65-F5344CB8AC3E}">
        <p14:creationId xmlns:p14="http://schemas.microsoft.com/office/powerpoint/2010/main" val="3467036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33</a:t>
            </a:fld>
            <a:endParaRPr lang="en-US" dirty="0"/>
          </a:p>
        </p:txBody>
      </p:sp>
    </p:spTree>
    <p:extLst>
      <p:ext uri="{BB962C8B-B14F-4D97-AF65-F5344CB8AC3E}">
        <p14:creationId xmlns:p14="http://schemas.microsoft.com/office/powerpoint/2010/main" val="2486231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100" dirty="0" smtClean="0">
                <a:latin typeface="Arial" panose="020B0604020202020204" pitchFamily="34" charset="0"/>
                <a:cs typeface="Arial" panose="020B0604020202020204" pitchFamily="34" charset="0"/>
              </a:rPr>
              <a:t>As promised previously, let’s discuss how many times per year we would like to have the Academic Affairs meetings.</a:t>
            </a:r>
          </a:p>
          <a:p>
            <a:pPr>
              <a:spcBef>
                <a:spcPts val="0"/>
              </a:spcBef>
            </a:pPr>
            <a:endParaRPr lang="en-US" sz="1100" smtClean="0">
              <a:latin typeface="Arial" panose="020B0604020202020204" pitchFamily="34" charset="0"/>
              <a:cs typeface="Arial" panose="020B0604020202020204" pitchFamily="34" charset="0"/>
            </a:endParaRPr>
          </a:p>
          <a:p>
            <a:pPr>
              <a:spcBef>
                <a:spcPts val="0"/>
              </a:spcBef>
            </a:pPr>
            <a:endParaRPr lang="en-US" sz="1100" dirty="0" smtClean="0">
              <a:latin typeface="Arial" panose="020B0604020202020204" pitchFamily="34" charset="0"/>
              <a:cs typeface="Arial" panose="020B0604020202020204" pitchFamily="34" charset="0"/>
            </a:endParaRPr>
          </a:p>
          <a:p>
            <a:pPr>
              <a:spcBef>
                <a:spcPts val="0"/>
              </a:spcBef>
            </a:pPr>
            <a:endParaRPr lang="en-US" sz="1100" dirty="0" smtClean="0">
              <a:latin typeface="Arial" panose="020B0604020202020204" pitchFamily="34" charset="0"/>
              <a:cs typeface="Arial" panose="020B0604020202020204" pitchFamily="34" charset="0"/>
            </a:endParaRPr>
          </a:p>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34</a:t>
            </a:fld>
            <a:endParaRPr lang="en-US" dirty="0"/>
          </a:p>
        </p:txBody>
      </p:sp>
    </p:spTree>
    <p:extLst>
      <p:ext uri="{BB962C8B-B14F-4D97-AF65-F5344CB8AC3E}">
        <p14:creationId xmlns:p14="http://schemas.microsoft.com/office/powerpoint/2010/main" val="2621762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100" dirty="0" smtClean="0">
                <a:latin typeface="Arial" panose="020B0604020202020204" pitchFamily="34" charset="0"/>
                <a:cs typeface="Arial" panose="020B0604020202020204" pitchFamily="34" charset="0"/>
              </a:rPr>
              <a:t>Now,</a:t>
            </a:r>
            <a:r>
              <a:rPr lang="en-US" sz="1100" baseline="0" dirty="0" smtClean="0">
                <a:latin typeface="Arial" panose="020B0604020202020204" pitchFamily="34" charset="0"/>
                <a:cs typeface="Arial" panose="020B0604020202020204" pitchFamily="34" charset="0"/>
              </a:rPr>
              <a:t> I would like to take the last few moments of our meeting to recognize those individuals who have received Academic Affairs All-Star Awards.  </a:t>
            </a: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35</a:t>
            </a:fld>
            <a:endParaRPr lang="en-US" dirty="0"/>
          </a:p>
        </p:txBody>
      </p:sp>
    </p:spTree>
    <p:extLst>
      <p:ext uri="{BB962C8B-B14F-4D97-AF65-F5344CB8AC3E}">
        <p14:creationId xmlns:p14="http://schemas.microsoft.com/office/powerpoint/2010/main" val="3493909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36</a:t>
            </a:fld>
            <a:endParaRPr lang="en-US" dirty="0"/>
          </a:p>
        </p:txBody>
      </p:sp>
    </p:spTree>
    <p:extLst>
      <p:ext uri="{BB962C8B-B14F-4D97-AF65-F5344CB8AC3E}">
        <p14:creationId xmlns:p14="http://schemas.microsoft.com/office/powerpoint/2010/main" val="3633903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37</a:t>
            </a:fld>
            <a:endParaRPr lang="en-US" dirty="0"/>
          </a:p>
        </p:txBody>
      </p:sp>
    </p:spTree>
    <p:extLst>
      <p:ext uri="{BB962C8B-B14F-4D97-AF65-F5344CB8AC3E}">
        <p14:creationId xmlns:p14="http://schemas.microsoft.com/office/powerpoint/2010/main" val="4245476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38</a:t>
            </a:fld>
            <a:endParaRPr lang="en-US" dirty="0"/>
          </a:p>
        </p:txBody>
      </p:sp>
    </p:spTree>
    <p:extLst>
      <p:ext uri="{BB962C8B-B14F-4D97-AF65-F5344CB8AC3E}">
        <p14:creationId xmlns:p14="http://schemas.microsoft.com/office/powerpoint/2010/main" val="1970166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39</a:t>
            </a:fld>
            <a:endParaRPr lang="en-US" dirty="0"/>
          </a:p>
        </p:txBody>
      </p:sp>
    </p:spTree>
    <p:extLst>
      <p:ext uri="{BB962C8B-B14F-4D97-AF65-F5344CB8AC3E}">
        <p14:creationId xmlns:p14="http://schemas.microsoft.com/office/powerpoint/2010/main" val="1188390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40</a:t>
            </a:fld>
            <a:endParaRPr lang="en-US" dirty="0"/>
          </a:p>
        </p:txBody>
      </p:sp>
    </p:spTree>
    <p:extLst>
      <p:ext uri="{BB962C8B-B14F-4D97-AF65-F5344CB8AC3E}">
        <p14:creationId xmlns:p14="http://schemas.microsoft.com/office/powerpoint/2010/main" val="247661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100" baseline="0" dirty="0" smtClean="0">
                <a:latin typeface="Arial" panose="020B0604020202020204" pitchFamily="34" charset="0"/>
                <a:cs typeface="Arial" panose="020B0604020202020204" pitchFamily="34" charset="0"/>
              </a:rPr>
              <a:t>TASK #1 – The Weekly Relay Spotlight was unveiled January 15, 2019.  We have sent out 3 emails regarding this opportunity (the latest one last week).  It was created to gather information about Academic Affairs employees in order to highlight them and share a little about what they do.  To date we have received 11 out of 77 submissions.</a:t>
            </a:r>
          </a:p>
          <a:p>
            <a:pPr>
              <a:spcBef>
                <a:spcPts val="0"/>
              </a:spcBef>
            </a:pPr>
            <a:endParaRPr lang="en-US" sz="1100" baseline="0" dirty="0" smtClean="0">
              <a:latin typeface="Arial" panose="020B0604020202020204" pitchFamily="34" charset="0"/>
              <a:cs typeface="Arial" panose="020B0604020202020204" pitchFamily="34" charset="0"/>
            </a:endParaRPr>
          </a:p>
          <a:p>
            <a:pPr>
              <a:spcBef>
                <a:spcPts val="0"/>
              </a:spcBef>
            </a:pPr>
            <a:r>
              <a:rPr lang="en-US" sz="1100" baseline="0" dirty="0" smtClean="0">
                <a:latin typeface="Arial" panose="020B0604020202020204" pitchFamily="34" charset="0"/>
                <a:cs typeface="Arial" panose="020B0604020202020204" pitchFamily="34" charset="0"/>
              </a:rPr>
              <a:t>TASK #2 – The Academic Affairs All-Star Award (or Triple A Award) was unveiled February 7, 2019.  It has been created to recognize employees within Academic Affairs for going above and beyond.  Employees can be recognized by peers, subordinates and supervisors for their outstanding work.  Employees who receive at least AAA Award will be recognized at the All AA Employee meetings.  The final meeting we will have a drawing and three winners will be selected to attend a luncheon hosted by Dr. Mouton.</a:t>
            </a: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4</a:t>
            </a:fld>
            <a:endParaRPr lang="en-US" dirty="0"/>
          </a:p>
        </p:txBody>
      </p:sp>
    </p:spTree>
    <p:extLst>
      <p:ext uri="{BB962C8B-B14F-4D97-AF65-F5344CB8AC3E}">
        <p14:creationId xmlns:p14="http://schemas.microsoft.com/office/powerpoint/2010/main" val="1943865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41</a:t>
            </a:fld>
            <a:endParaRPr lang="en-US" dirty="0"/>
          </a:p>
        </p:txBody>
      </p:sp>
    </p:spTree>
    <p:extLst>
      <p:ext uri="{BB962C8B-B14F-4D97-AF65-F5344CB8AC3E}">
        <p14:creationId xmlns:p14="http://schemas.microsoft.com/office/powerpoint/2010/main" val="2383619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42</a:t>
            </a:fld>
            <a:endParaRPr lang="en-US" dirty="0"/>
          </a:p>
        </p:txBody>
      </p:sp>
    </p:spTree>
    <p:extLst>
      <p:ext uri="{BB962C8B-B14F-4D97-AF65-F5344CB8AC3E}">
        <p14:creationId xmlns:p14="http://schemas.microsoft.com/office/powerpoint/2010/main" val="2723308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43</a:t>
            </a:fld>
            <a:endParaRPr lang="en-US" dirty="0"/>
          </a:p>
        </p:txBody>
      </p:sp>
    </p:spTree>
    <p:extLst>
      <p:ext uri="{BB962C8B-B14F-4D97-AF65-F5344CB8AC3E}">
        <p14:creationId xmlns:p14="http://schemas.microsoft.com/office/powerpoint/2010/main" val="1473288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44</a:t>
            </a:fld>
            <a:endParaRPr lang="en-US" dirty="0"/>
          </a:p>
        </p:txBody>
      </p:sp>
    </p:spTree>
    <p:extLst>
      <p:ext uri="{BB962C8B-B14F-4D97-AF65-F5344CB8AC3E}">
        <p14:creationId xmlns:p14="http://schemas.microsoft.com/office/powerpoint/2010/main" val="851491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45</a:t>
            </a:fld>
            <a:endParaRPr lang="en-US" dirty="0"/>
          </a:p>
        </p:txBody>
      </p:sp>
    </p:spTree>
    <p:extLst>
      <p:ext uri="{BB962C8B-B14F-4D97-AF65-F5344CB8AC3E}">
        <p14:creationId xmlns:p14="http://schemas.microsoft.com/office/powerpoint/2010/main" val="957444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46</a:t>
            </a:fld>
            <a:endParaRPr lang="en-US" dirty="0"/>
          </a:p>
        </p:txBody>
      </p:sp>
    </p:spTree>
    <p:extLst>
      <p:ext uri="{BB962C8B-B14F-4D97-AF65-F5344CB8AC3E}">
        <p14:creationId xmlns:p14="http://schemas.microsoft.com/office/powerpoint/2010/main" val="3800342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baseline="0" dirty="0" smtClean="0">
              <a:latin typeface="Arial" panose="020B0604020202020204" pitchFamily="34" charset="0"/>
              <a:cs typeface="Arial" panose="020B0604020202020204" pitchFamily="34" charset="0"/>
            </a:endParaRPr>
          </a:p>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47</a:t>
            </a:fld>
            <a:endParaRPr lang="en-US" dirty="0"/>
          </a:p>
        </p:txBody>
      </p:sp>
    </p:spTree>
    <p:extLst>
      <p:ext uri="{BB962C8B-B14F-4D97-AF65-F5344CB8AC3E}">
        <p14:creationId xmlns:p14="http://schemas.microsoft.com/office/powerpoint/2010/main" val="418971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100" dirty="0" smtClean="0">
                <a:latin typeface="Arial" panose="020B0604020202020204" pitchFamily="34" charset="0"/>
                <a:cs typeface="Arial" panose="020B0604020202020204" pitchFamily="34" charset="0"/>
              </a:rPr>
              <a:t>TASK #3</a:t>
            </a:r>
            <a:r>
              <a:rPr lang="en-US" sz="1100" baseline="0" dirty="0" smtClean="0">
                <a:latin typeface="Arial" panose="020B0604020202020204" pitchFamily="34" charset="0"/>
                <a:cs typeface="Arial" panose="020B0604020202020204" pitchFamily="34" charset="0"/>
              </a:rPr>
              <a:t> –  Having Academic Affairs Quarterly Meetings for the purpose of disseminating information and giving recognition for all areas in Academic Affairs was the outcome of task 3.   Today is the first of the meetings.  Later in this presentation, we will discuss if we want to try to have them quarterly, or if we want to change the meetings to 2 or 3 times per year.</a:t>
            </a:r>
          </a:p>
          <a:p>
            <a:pPr>
              <a:spcBef>
                <a:spcPts val="0"/>
              </a:spcBef>
            </a:pPr>
            <a:endParaRPr lang="en-US" sz="1100" baseline="0" dirty="0" smtClean="0">
              <a:latin typeface="Arial" panose="020B0604020202020204" pitchFamily="34" charset="0"/>
              <a:cs typeface="Arial" panose="020B0604020202020204" pitchFamily="34" charset="0"/>
            </a:endParaRPr>
          </a:p>
          <a:p>
            <a:pPr>
              <a:spcBef>
                <a:spcPts val="0"/>
              </a:spcBef>
            </a:pPr>
            <a:r>
              <a:rPr lang="en-US" sz="1100" baseline="0" dirty="0" smtClean="0">
                <a:latin typeface="Arial" panose="020B0604020202020204" pitchFamily="34" charset="0"/>
                <a:cs typeface="Arial" panose="020B0604020202020204" pitchFamily="34" charset="0"/>
              </a:rPr>
              <a:t>TASK #4 – Task four charged us with creating an online portal as a one-stop-shop for career development and cross-learning across the departments within Academic Affairs.  Mr. Steven Wilson has worked hard to create this resources for us.  Steven, please stand so we can give you a round of applause.  It is still in the test environment, but we are very close to rolling it out so that each of you may utilize it.  Stay tuned because it is right around the corner!!</a:t>
            </a:r>
          </a:p>
          <a:p>
            <a:pPr>
              <a:spcBef>
                <a:spcPts val="0"/>
              </a:spcBef>
            </a:pPr>
            <a:endParaRPr lang="en-US" sz="1100" baseline="0" dirty="0" smtClean="0">
              <a:latin typeface="Arial" panose="020B0604020202020204" pitchFamily="34" charset="0"/>
              <a:cs typeface="Arial" panose="020B0604020202020204" pitchFamily="34" charset="0"/>
            </a:endParaRPr>
          </a:p>
          <a:p>
            <a:pPr>
              <a:spcBef>
                <a:spcPts val="0"/>
              </a:spcBef>
            </a:pPr>
            <a:r>
              <a:rPr lang="en-US" sz="1100" baseline="0" dirty="0" smtClean="0">
                <a:latin typeface="Arial" panose="020B0604020202020204" pitchFamily="34" charset="0"/>
                <a:cs typeface="Arial" panose="020B0604020202020204" pitchFamily="34" charset="0"/>
              </a:rPr>
              <a:t>Now I would like to give the other areas within Academic Affairs and opportunity to talk about their shops.  Please welcome Ms. Brenda Johnson, who is the Director of the Office of Continuing Medical Education.</a:t>
            </a: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5</a:t>
            </a:fld>
            <a:endParaRPr lang="en-US" dirty="0"/>
          </a:p>
        </p:txBody>
      </p:sp>
    </p:spTree>
    <p:extLst>
      <p:ext uri="{BB962C8B-B14F-4D97-AF65-F5344CB8AC3E}">
        <p14:creationId xmlns:p14="http://schemas.microsoft.com/office/powerpoint/2010/main" val="410085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6</a:t>
            </a:fld>
            <a:endParaRPr lang="en-US" dirty="0"/>
          </a:p>
        </p:txBody>
      </p:sp>
    </p:spTree>
    <p:extLst>
      <p:ext uri="{BB962C8B-B14F-4D97-AF65-F5344CB8AC3E}">
        <p14:creationId xmlns:p14="http://schemas.microsoft.com/office/powerpoint/2010/main" val="109195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7</a:t>
            </a:fld>
            <a:endParaRPr lang="en-US" dirty="0"/>
          </a:p>
        </p:txBody>
      </p:sp>
    </p:spTree>
    <p:extLst>
      <p:ext uri="{BB962C8B-B14F-4D97-AF65-F5344CB8AC3E}">
        <p14:creationId xmlns:p14="http://schemas.microsoft.com/office/powerpoint/2010/main" val="405088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8</a:t>
            </a:fld>
            <a:endParaRPr lang="en-US" dirty="0"/>
          </a:p>
        </p:txBody>
      </p:sp>
    </p:spTree>
    <p:extLst>
      <p:ext uri="{BB962C8B-B14F-4D97-AF65-F5344CB8AC3E}">
        <p14:creationId xmlns:p14="http://schemas.microsoft.com/office/powerpoint/2010/main" val="194985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763B3B4-9B21-4A6F-90E1-938F0A1D029A}" type="slidenum">
              <a:rPr lang="en-US" smtClean="0"/>
              <a:pPr>
                <a:defRPr/>
              </a:pPr>
              <a:t>9</a:t>
            </a:fld>
            <a:endParaRPr lang="en-US" dirty="0"/>
          </a:p>
        </p:txBody>
      </p:sp>
    </p:spTree>
    <p:extLst>
      <p:ext uri="{BB962C8B-B14F-4D97-AF65-F5344CB8AC3E}">
        <p14:creationId xmlns:p14="http://schemas.microsoft.com/office/powerpoint/2010/main" val="2840765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457200" y="2587625"/>
            <a:ext cx="5410200" cy="0"/>
          </a:xfrm>
          <a:prstGeom prst="line">
            <a:avLst/>
          </a:prstGeom>
          <a:ln>
            <a:solidFill>
              <a:srgbClr val="C9CAC8"/>
            </a:solidFill>
          </a:ln>
        </p:spPr>
        <p:style>
          <a:lnRef idx="1">
            <a:schemeClr val="accent1"/>
          </a:lnRef>
          <a:fillRef idx="0">
            <a:schemeClr val="accent1"/>
          </a:fillRef>
          <a:effectRef idx="0">
            <a:schemeClr val="accent1"/>
          </a:effectRef>
          <a:fontRef idx="minor">
            <a:schemeClr val="tx1"/>
          </a:fontRef>
        </p:style>
      </p:cxnSp>
      <p:pic>
        <p:nvPicPr>
          <p:cNvPr id="5" name="Picture 6" descr="UTMB_Health_RGB.jpg"/>
          <p:cNvPicPr>
            <a:picLocks noChangeAspect="1"/>
          </p:cNvPicPr>
          <p:nvPr userDrawn="1"/>
        </p:nvPicPr>
        <p:blipFill>
          <a:blip r:embed="rId2" cstate="print"/>
          <a:srcRect/>
          <a:stretch>
            <a:fillRect/>
          </a:stretch>
        </p:blipFill>
        <p:spPr bwMode="auto">
          <a:xfrm>
            <a:off x="460375" y="6078538"/>
            <a:ext cx="1020763" cy="309562"/>
          </a:xfrm>
          <a:prstGeom prst="rect">
            <a:avLst/>
          </a:prstGeom>
          <a:noFill/>
          <a:ln w="9525">
            <a:noFill/>
            <a:miter lim="800000"/>
            <a:headEnd/>
            <a:tailEnd/>
          </a:ln>
        </p:spPr>
      </p:pic>
      <p:sp>
        <p:nvSpPr>
          <p:cNvPr id="2" name="Title 1"/>
          <p:cNvSpPr>
            <a:spLocks noGrp="1"/>
          </p:cNvSpPr>
          <p:nvPr>
            <p:ph type="ctrTitle"/>
          </p:nvPr>
        </p:nvSpPr>
        <p:spPr>
          <a:xfrm>
            <a:off x="346496" y="2054225"/>
            <a:ext cx="7010400" cy="460375"/>
          </a:xfrm>
          <a:prstGeom prst="rect">
            <a:avLst/>
          </a:prstGeom>
        </p:spPr>
        <p:txBody>
          <a:bodyPr>
            <a:normAutofit/>
          </a:bodyPr>
          <a:lstStyle>
            <a:lvl1pPr algn="l">
              <a:defRPr sz="2400">
                <a:solidFill>
                  <a:srgbClr val="616365"/>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27810" y="2819400"/>
            <a:ext cx="6400800" cy="1752600"/>
          </a:xfrm>
          <a:prstGeom prst="rect">
            <a:avLst/>
          </a:prstGeom>
        </p:spPr>
        <p:txBody>
          <a:bodyPr>
            <a:normAutofit/>
          </a:bodyPr>
          <a:lstStyle>
            <a:lvl1pPr marL="0" indent="0" algn="l">
              <a:buNone/>
              <a:defRPr sz="4000">
                <a:solidFill>
                  <a:srgbClr val="366195"/>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F6361CA-D1B0-4543-9D34-D7FC4A76377D}" type="datetime1">
              <a:rPr lang="en-US"/>
              <a:pPr>
                <a:defRPr/>
              </a:pPr>
              <a:t>3/20/2019</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381000" y="836612"/>
            <a:ext cx="8382000" cy="1588"/>
          </a:xfrm>
          <a:prstGeom prst="line">
            <a:avLst/>
          </a:prstGeom>
          <a:ln>
            <a:solidFill>
              <a:srgbClr val="C9CAC8"/>
            </a:solidFill>
          </a:ln>
        </p:spPr>
        <p:style>
          <a:lnRef idx="1">
            <a:schemeClr val="accent1"/>
          </a:lnRef>
          <a:fillRef idx="0">
            <a:schemeClr val="accent1"/>
          </a:fillRef>
          <a:effectRef idx="0">
            <a:schemeClr val="accent1"/>
          </a:effectRef>
          <a:fontRef idx="minor">
            <a:schemeClr val="tx1"/>
          </a:fontRef>
        </p:style>
      </p:cxnSp>
      <p:pic>
        <p:nvPicPr>
          <p:cNvPr id="5" name="Picture 8" descr="UTMB_Health_RGB.jpg"/>
          <p:cNvPicPr>
            <a:picLocks noChangeAspect="1"/>
          </p:cNvPicPr>
          <p:nvPr userDrawn="1"/>
        </p:nvPicPr>
        <p:blipFill>
          <a:blip r:embed="rId2" cstate="print"/>
          <a:srcRect/>
          <a:stretch>
            <a:fillRect/>
          </a:stretch>
        </p:blipFill>
        <p:spPr bwMode="auto">
          <a:xfrm>
            <a:off x="381000" y="6226175"/>
            <a:ext cx="1020763" cy="309563"/>
          </a:xfrm>
          <a:prstGeom prst="rect">
            <a:avLst/>
          </a:prstGeom>
          <a:noFill/>
          <a:ln w="9525">
            <a:noFill/>
            <a:miter lim="800000"/>
            <a:headEnd/>
            <a:tailEnd/>
          </a:ln>
        </p:spPr>
      </p:pic>
      <p:sp>
        <p:nvSpPr>
          <p:cNvPr id="6" name="Date Placeholder 3"/>
          <p:cNvSpPr txBox="1">
            <a:spLocks/>
          </p:cNvSpPr>
          <p:nvPr userDrawn="1"/>
        </p:nvSpPr>
        <p:spPr>
          <a:xfrm>
            <a:off x="6096000" y="6264964"/>
            <a:ext cx="2819400" cy="365125"/>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r>
              <a:rPr lang="en-US" sz="1100" dirty="0" smtClean="0">
                <a:solidFill>
                  <a:schemeClr val="tx1">
                    <a:tint val="75000"/>
                  </a:schemeClr>
                </a:solidFill>
                <a:latin typeface="Arial" pitchFamily="34" charset="0"/>
              </a:rPr>
              <a:t>Working Together to Work Wonders</a:t>
            </a:r>
          </a:p>
        </p:txBody>
      </p:sp>
      <p:cxnSp>
        <p:nvCxnSpPr>
          <p:cNvPr id="7" name="Straight Connector 6"/>
          <p:cNvCxnSpPr/>
          <p:nvPr userDrawn="1"/>
        </p:nvCxnSpPr>
        <p:spPr>
          <a:xfrm flipV="1">
            <a:off x="1498600" y="6438900"/>
            <a:ext cx="4572000" cy="20638"/>
          </a:xfrm>
          <a:prstGeom prst="line">
            <a:avLst/>
          </a:prstGeom>
          <a:ln>
            <a:solidFill>
              <a:srgbClr val="C9CAC8"/>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1000" y="1143000"/>
            <a:ext cx="8382000" cy="4525963"/>
          </a:xfrm>
          <a:prstGeom prst="rect">
            <a:avLst/>
          </a:prstGeom>
        </p:spPr>
        <p:txBody>
          <a:bodyPr/>
          <a:lstStyle>
            <a:lvl1pPr marL="233363" indent="-233363">
              <a:buFont typeface="Arial" pitchFamily="34" charset="0"/>
              <a:buChar char="•"/>
              <a:defRPr sz="2200">
                <a:solidFill>
                  <a:srgbClr val="366195"/>
                </a:solidFill>
                <a:latin typeface="Arial" pitchFamily="34" charset="0"/>
                <a:cs typeface="Arial" pitchFamily="34" charset="0"/>
              </a:defRPr>
            </a:lvl1pPr>
            <a:lvl2pPr marL="914400" indent="-457200">
              <a:buFont typeface="Arial" pitchFamily="34" charset="0"/>
              <a:buChar char="‒"/>
              <a:defRPr sz="2200">
                <a:solidFill>
                  <a:srgbClr val="616365"/>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2" name="Title 1"/>
          <p:cNvSpPr>
            <a:spLocks noGrp="1"/>
          </p:cNvSpPr>
          <p:nvPr>
            <p:ph type="ctrTitle"/>
          </p:nvPr>
        </p:nvSpPr>
        <p:spPr>
          <a:xfrm>
            <a:off x="381000" y="228600"/>
            <a:ext cx="7696200" cy="460375"/>
          </a:xfrm>
          <a:prstGeom prst="rect">
            <a:avLst/>
          </a:prstGeom>
        </p:spPr>
        <p:txBody>
          <a:bodyPr>
            <a:noAutofit/>
          </a:bodyPr>
          <a:lstStyle>
            <a:lvl1pPr algn="l">
              <a:defRPr sz="3200">
                <a:solidFill>
                  <a:srgbClr val="616365"/>
                </a:solidFill>
                <a:latin typeface="Arial" pitchFamily="34" charset="0"/>
                <a:cs typeface="Arial" pitchFamily="34" charset="0"/>
              </a:defRPr>
            </a:lvl1pPr>
          </a:lstStyle>
          <a:p>
            <a:r>
              <a:rPr lang="en-US" smtClean="0"/>
              <a:t>Click to edit Master title style</a:t>
            </a:r>
            <a:endParaRPr lang="en-US" dirty="0"/>
          </a:p>
        </p:txBody>
      </p:sp>
      <p:sp>
        <p:nvSpPr>
          <p:cNvPr id="10" name="Slide Number Placeholder 5"/>
          <p:cNvSpPr>
            <a:spLocks noGrp="1"/>
          </p:cNvSpPr>
          <p:nvPr>
            <p:ph type="sldNum" sz="quarter" idx="12"/>
          </p:nvPr>
        </p:nvSpPr>
        <p:spPr>
          <a:xfrm>
            <a:off x="8382000" y="6263587"/>
            <a:ext cx="685800" cy="365125"/>
          </a:xfrm>
        </p:spPr>
        <p:txBody>
          <a:bodyPr/>
          <a:lstStyle>
            <a:lvl1pPr>
              <a:defRPr/>
            </a:lvl1pPr>
          </a:lstStyle>
          <a:p>
            <a:pPr>
              <a:defRPr/>
            </a:pPr>
            <a:fld id="{B145B6FB-2C90-4180-94FC-9132F985177C}"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E72634-3E44-45B3-8181-4DD6CC7C6E6F}" type="datetime1">
              <a:rPr lang="en-US"/>
              <a:pPr>
                <a:defRPr/>
              </a:pPr>
              <a:t>3/20/2019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58CC1A7-574E-4751-A8C9-828E45FB24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ontinuing.ed@utmb.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cmetracker.net/UTMB"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www.utcme.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www.utcme.n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cmetracker.net/UTMB"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br2johns@utmb.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Loterrel@uth.tmc.edu" TargetMode="External"/><Relationship Id="rId4" Type="http://schemas.openxmlformats.org/officeDocument/2006/relationships/hyperlink" Target="mailto:Lpcarter@utmb"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tmb.edu/meded/EmpResPor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381000" y="2054225"/>
            <a:ext cx="7010400" cy="460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latin typeface="Arial" charset="0"/>
                <a:cs typeface="Arial" charset="0"/>
              </a:rPr>
              <a:t>The University of Texas Medical Branch</a:t>
            </a:r>
          </a:p>
        </p:txBody>
      </p:sp>
      <p:sp>
        <p:nvSpPr>
          <p:cNvPr id="4099" name="Subtitle 2"/>
          <p:cNvSpPr>
            <a:spLocks noGrp="1"/>
          </p:cNvSpPr>
          <p:nvPr>
            <p:ph type="subTitle" idx="1"/>
          </p:nvPr>
        </p:nvSpPr>
        <p:spPr bwMode="auto">
          <a:xfrm>
            <a:off x="381000" y="2667000"/>
            <a:ext cx="7848600" cy="990600"/>
          </a:xfrm>
          <a:noFill/>
          <a:ln>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eaLnBrk="1" hangingPunct="1">
              <a:spcBef>
                <a:spcPct val="0"/>
              </a:spcBef>
            </a:pPr>
            <a:r>
              <a:rPr lang="en-US" sz="4400" dirty="0" smtClean="0">
                <a:latin typeface="Arial" charset="0"/>
                <a:cs typeface="Arial" charset="0"/>
              </a:rPr>
              <a:t>School of Medicine Academic Affairs </a:t>
            </a:r>
          </a:p>
          <a:p>
            <a:pPr eaLnBrk="1" hangingPunct="1">
              <a:spcBef>
                <a:spcPct val="0"/>
              </a:spcBef>
            </a:pPr>
            <a:r>
              <a:rPr lang="en-US" sz="4400" dirty="0" smtClean="0">
                <a:latin typeface="Arial" charset="0"/>
                <a:cs typeface="Arial" charset="0"/>
              </a:rPr>
              <a:t>All Employee Meeting</a:t>
            </a:r>
          </a:p>
          <a:p>
            <a:pPr eaLnBrk="1" hangingPunct="1">
              <a:spcBef>
                <a:spcPct val="0"/>
              </a:spcBef>
            </a:pPr>
            <a:endParaRPr lang="en-US" sz="3200" dirty="0">
              <a:latin typeface="Arial" charset="0"/>
              <a:cs typeface="Arial" charset="0"/>
            </a:endParaRPr>
          </a:p>
          <a:p>
            <a:pPr eaLnBrk="1" hangingPunct="1">
              <a:spcBef>
                <a:spcPct val="0"/>
              </a:spcBef>
            </a:pPr>
            <a:endParaRPr lang="en-US" sz="3200" dirty="0" smtClean="0">
              <a:latin typeface="Arial" charset="0"/>
              <a:cs typeface="Arial" charset="0"/>
            </a:endParaRPr>
          </a:p>
          <a:p>
            <a:pPr eaLnBrk="1" hangingPunct="1">
              <a:spcBef>
                <a:spcPct val="0"/>
              </a:spcBef>
            </a:pPr>
            <a:endParaRPr lang="en-US" sz="2400" dirty="0" smtClean="0">
              <a:latin typeface="Arial" charset="0"/>
              <a:cs typeface="Arial" charset="0"/>
            </a:endParaRPr>
          </a:p>
        </p:txBody>
      </p:sp>
      <p:sp>
        <p:nvSpPr>
          <p:cNvPr id="4" name="TextBox 3"/>
          <p:cNvSpPr txBox="1">
            <a:spLocks noChangeArrowheads="1"/>
          </p:cNvSpPr>
          <p:nvPr/>
        </p:nvSpPr>
        <p:spPr bwMode="auto">
          <a:xfrm>
            <a:off x="381000" y="3657600"/>
            <a:ext cx="7848600" cy="461665"/>
          </a:xfrm>
          <a:prstGeom prst="rect">
            <a:avLst/>
          </a:prstGeom>
          <a:noFill/>
          <a:ln w="9525">
            <a:noFill/>
            <a:miter lim="800000"/>
            <a:headEnd/>
            <a:tailEnd/>
          </a:ln>
        </p:spPr>
        <p:txBody>
          <a:bodyPr wrap="square">
            <a:spAutoFit/>
          </a:bodyPr>
          <a:lstStyle/>
          <a:p>
            <a:pPr>
              <a:spcBef>
                <a:spcPts val="600"/>
              </a:spcBef>
            </a:pPr>
            <a:r>
              <a:rPr lang="en-US" sz="2400" dirty="0" smtClean="0">
                <a:solidFill>
                  <a:srgbClr val="366195"/>
                </a:solidFill>
                <a:cs typeface="Arial" charset="0"/>
              </a:rPr>
              <a:t>Wednesday, March 20, 2019</a:t>
            </a:r>
            <a:endParaRPr lang="en-US" sz="2400" b="1" dirty="0">
              <a:solidFill>
                <a:srgbClr val="366195"/>
              </a:solidFill>
              <a:cs typeface="Arial" charset="0"/>
            </a:endParaRPr>
          </a:p>
        </p:txBody>
      </p:sp>
    </p:spTree>
    <p:extLst>
      <p:ext uri="{BB962C8B-B14F-4D97-AF65-F5344CB8AC3E}">
        <p14:creationId xmlns:p14="http://schemas.microsoft.com/office/powerpoint/2010/main" val="2439748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10</a:t>
            </a:fld>
            <a:endParaRPr lang="en-US" dirty="0"/>
          </a:p>
        </p:txBody>
      </p:sp>
      <p:sp>
        <p:nvSpPr>
          <p:cNvPr id="5" name="Title 1"/>
          <p:cNvSpPr txBox="1">
            <a:spLocks/>
          </p:cNvSpPr>
          <p:nvPr/>
        </p:nvSpPr>
        <p:spPr>
          <a:xfrm>
            <a:off x="457200" y="990600"/>
            <a:ext cx="8229600" cy="1143000"/>
          </a:xfrm>
          <a:prstGeom prst="rect">
            <a:avLst/>
          </a:prstGeom>
        </p:spPr>
        <p:txBody>
          <a:bodyPr>
            <a:noAutofit/>
          </a:bodyPr>
          <a:lstStyle>
            <a:lvl1pPr algn="l" rtl="0" eaLnBrk="1" fontAlgn="base" hangingPunct="1">
              <a:spcBef>
                <a:spcPct val="0"/>
              </a:spcBef>
              <a:spcAft>
                <a:spcPct val="0"/>
              </a:spcAft>
              <a:defRPr sz="3200" kern="1200">
                <a:solidFill>
                  <a:srgbClr val="616365"/>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altLang="en-US" smtClean="0"/>
              <a:t>2017-2018 CME Activities</a:t>
            </a:r>
            <a:endParaRPr lang="en-US" altLang="en-US" dirty="0" smtClean="0"/>
          </a:p>
        </p:txBody>
      </p:sp>
      <p:graphicFrame>
        <p:nvGraphicFramePr>
          <p:cNvPr id="6" name="Content Placeholder 3"/>
          <p:cNvGraphicFramePr>
            <a:graphicFrameLocks/>
          </p:cNvGraphicFramePr>
          <p:nvPr>
            <p:extLst>
              <p:ext uri="{D42A27DB-BD31-4B8C-83A1-F6EECF244321}">
                <p14:modId xmlns:p14="http://schemas.microsoft.com/office/powerpoint/2010/main" val="4042310856"/>
              </p:ext>
            </p:extLst>
          </p:nvPr>
        </p:nvGraphicFramePr>
        <p:xfrm>
          <a:off x="457200" y="1600200"/>
          <a:ext cx="8229600" cy="3886201"/>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502989">
                <a:tc>
                  <a:txBody>
                    <a:bodyPr/>
                    <a:lstStyle/>
                    <a:p>
                      <a:r>
                        <a:rPr lang="en-US" sz="1800" b="1" dirty="0" smtClean="0"/>
                        <a:t>Activity Type</a:t>
                      </a:r>
                      <a:endParaRPr lang="en-US" sz="1800" b="1" dirty="0"/>
                    </a:p>
                  </a:txBody>
                  <a:tcPr marT="45724" marB="45724"/>
                </a:tc>
                <a:tc>
                  <a:txBody>
                    <a:bodyPr/>
                    <a:lstStyle/>
                    <a:p>
                      <a:r>
                        <a:rPr lang="en-US" sz="1800" b="1" dirty="0" smtClean="0"/>
                        <a:t>Quantity</a:t>
                      </a:r>
                      <a:endParaRPr lang="en-US" sz="1800" b="1" dirty="0"/>
                    </a:p>
                  </a:txBody>
                  <a:tcPr marT="45724" marB="45724"/>
                </a:tc>
                <a:extLst>
                  <a:ext uri="{0D108BD9-81ED-4DB2-BD59-A6C34878D82A}">
                    <a16:rowId xmlns:a16="http://schemas.microsoft.com/office/drawing/2014/main" val="10000"/>
                  </a:ext>
                </a:extLst>
              </a:tr>
              <a:tr h="868267">
                <a:tc>
                  <a:txBody>
                    <a:bodyPr/>
                    <a:lstStyle/>
                    <a:p>
                      <a:r>
                        <a:rPr lang="en-US" sz="1800" dirty="0" smtClean="0"/>
                        <a:t>Regularly Scheduled</a:t>
                      </a:r>
                      <a:r>
                        <a:rPr lang="en-US" sz="1800" baseline="0" dirty="0" smtClean="0"/>
                        <a:t> Series (Grand Rounds, Tumor Boards, QA Conferences, etc.)</a:t>
                      </a:r>
                      <a:endParaRPr lang="en-US" sz="1800" dirty="0"/>
                    </a:p>
                  </a:txBody>
                  <a:tcPr marT="45724" marB="45724"/>
                </a:tc>
                <a:tc>
                  <a:txBody>
                    <a:bodyPr/>
                    <a:lstStyle/>
                    <a:p>
                      <a:r>
                        <a:rPr lang="en-US" sz="1800" dirty="0" smtClean="0"/>
                        <a:t>54</a:t>
                      </a:r>
                      <a:endParaRPr lang="en-US" sz="1800" dirty="0"/>
                    </a:p>
                  </a:txBody>
                  <a:tcPr marT="45724" marB="45724"/>
                </a:tc>
                <a:extLst>
                  <a:ext uri="{0D108BD9-81ED-4DB2-BD59-A6C34878D82A}">
                    <a16:rowId xmlns:a16="http://schemas.microsoft.com/office/drawing/2014/main" val="10001"/>
                  </a:ext>
                </a:extLst>
              </a:tr>
              <a:tr h="502989">
                <a:tc>
                  <a:txBody>
                    <a:bodyPr/>
                    <a:lstStyle/>
                    <a:p>
                      <a:r>
                        <a:rPr lang="en-US" sz="1800" dirty="0" smtClean="0"/>
                        <a:t>Courses/Symposiums</a:t>
                      </a:r>
                      <a:endParaRPr lang="en-US" sz="1800" dirty="0"/>
                    </a:p>
                  </a:txBody>
                  <a:tcPr marT="45724" marB="45724"/>
                </a:tc>
                <a:tc>
                  <a:txBody>
                    <a:bodyPr/>
                    <a:lstStyle/>
                    <a:p>
                      <a:r>
                        <a:rPr lang="en-US" sz="1800" dirty="0" smtClean="0"/>
                        <a:t>50</a:t>
                      </a:r>
                      <a:endParaRPr lang="en-US" sz="1800" dirty="0"/>
                    </a:p>
                  </a:txBody>
                  <a:tcPr marT="45724" marB="45724"/>
                </a:tc>
                <a:extLst>
                  <a:ext uri="{0D108BD9-81ED-4DB2-BD59-A6C34878D82A}">
                    <a16:rowId xmlns:a16="http://schemas.microsoft.com/office/drawing/2014/main" val="10002"/>
                  </a:ext>
                </a:extLst>
              </a:tr>
              <a:tr h="502989">
                <a:tc>
                  <a:txBody>
                    <a:bodyPr/>
                    <a:lstStyle/>
                    <a:p>
                      <a:r>
                        <a:rPr lang="en-US" sz="1800" dirty="0" smtClean="0"/>
                        <a:t>Conferences</a:t>
                      </a:r>
                      <a:endParaRPr lang="en-US" sz="1800" dirty="0"/>
                    </a:p>
                  </a:txBody>
                  <a:tcPr marT="45724" marB="45724"/>
                </a:tc>
                <a:tc>
                  <a:txBody>
                    <a:bodyPr/>
                    <a:lstStyle/>
                    <a:p>
                      <a:r>
                        <a:rPr lang="en-US" sz="1800" dirty="0" smtClean="0"/>
                        <a:t>5</a:t>
                      </a:r>
                      <a:endParaRPr lang="en-US" sz="1800" dirty="0"/>
                    </a:p>
                  </a:txBody>
                  <a:tcPr marT="45724" marB="45724"/>
                </a:tc>
                <a:extLst>
                  <a:ext uri="{0D108BD9-81ED-4DB2-BD59-A6C34878D82A}">
                    <a16:rowId xmlns:a16="http://schemas.microsoft.com/office/drawing/2014/main" val="10003"/>
                  </a:ext>
                </a:extLst>
              </a:tr>
              <a:tr h="502989">
                <a:tc>
                  <a:txBody>
                    <a:bodyPr/>
                    <a:lstStyle/>
                    <a:p>
                      <a:r>
                        <a:rPr lang="en-US" sz="1800" dirty="0" smtClean="0"/>
                        <a:t>Enduring Materials</a:t>
                      </a:r>
                      <a:endParaRPr lang="en-US" sz="1800" dirty="0"/>
                    </a:p>
                  </a:txBody>
                  <a:tcPr marT="45724" marB="45724"/>
                </a:tc>
                <a:tc>
                  <a:txBody>
                    <a:bodyPr/>
                    <a:lstStyle/>
                    <a:p>
                      <a:r>
                        <a:rPr lang="en-US" sz="1800" dirty="0" smtClean="0"/>
                        <a:t>2</a:t>
                      </a:r>
                    </a:p>
                  </a:txBody>
                  <a:tcPr marT="45724" marB="45724"/>
                </a:tc>
                <a:extLst>
                  <a:ext uri="{0D108BD9-81ED-4DB2-BD59-A6C34878D82A}">
                    <a16:rowId xmlns:a16="http://schemas.microsoft.com/office/drawing/2014/main" val="10004"/>
                  </a:ext>
                </a:extLst>
              </a:tr>
              <a:tr h="502989">
                <a:tc>
                  <a:txBody>
                    <a:bodyPr/>
                    <a:lstStyle/>
                    <a:p>
                      <a:r>
                        <a:rPr lang="en-US" sz="1800" b="1" dirty="0" smtClean="0"/>
                        <a:t>TOTAL</a:t>
                      </a:r>
                      <a:endParaRPr lang="en-US" sz="1800" b="1" dirty="0"/>
                    </a:p>
                  </a:txBody>
                  <a:tcPr marT="45724" marB="45724"/>
                </a:tc>
                <a:tc>
                  <a:txBody>
                    <a:bodyPr/>
                    <a:lstStyle/>
                    <a:p>
                      <a:r>
                        <a:rPr lang="en-US" sz="1800" b="1" dirty="0" smtClean="0"/>
                        <a:t>111</a:t>
                      </a:r>
                      <a:endParaRPr lang="en-US" sz="1800" b="1" dirty="0"/>
                    </a:p>
                  </a:txBody>
                  <a:tcPr marT="45724" marB="45724"/>
                </a:tc>
                <a:extLst>
                  <a:ext uri="{0D108BD9-81ED-4DB2-BD59-A6C34878D82A}">
                    <a16:rowId xmlns:a16="http://schemas.microsoft.com/office/drawing/2014/main" val="10005"/>
                  </a:ext>
                </a:extLst>
              </a:tr>
              <a:tr h="502989">
                <a:tc>
                  <a:txBody>
                    <a:bodyPr/>
                    <a:lstStyle/>
                    <a:p>
                      <a:endParaRPr lang="en-US" sz="1800" b="0" dirty="0"/>
                    </a:p>
                  </a:txBody>
                  <a:tcPr marT="45724" marB="45724"/>
                </a:tc>
                <a:tc>
                  <a:txBody>
                    <a:bodyPr/>
                    <a:lstStyle/>
                    <a:p>
                      <a:endParaRPr lang="en-US" sz="1800" b="1" dirty="0"/>
                    </a:p>
                  </a:txBody>
                  <a:tcPr marT="45724" marB="4572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21601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pPr marL="0" indent="0" algn="ctr">
              <a:buNone/>
            </a:pPr>
            <a:r>
              <a:rPr lang="en-US" sz="3200" dirty="0" smtClean="0"/>
              <a:t>Our Customers</a:t>
            </a:r>
          </a:p>
          <a:p>
            <a:r>
              <a:rPr lang="en-US" dirty="0" smtClean="0"/>
              <a:t>UTMB</a:t>
            </a:r>
            <a:endParaRPr lang="en-US" dirty="0"/>
          </a:p>
          <a:p>
            <a:r>
              <a:rPr lang="en-US" dirty="0"/>
              <a:t>Others</a:t>
            </a:r>
          </a:p>
          <a:p>
            <a:pPr lvl="1"/>
            <a:r>
              <a:rPr lang="en-US" dirty="0"/>
              <a:t>American Correctional Association</a:t>
            </a:r>
          </a:p>
          <a:p>
            <a:pPr lvl="1"/>
            <a:r>
              <a:rPr lang="en-US" dirty="0"/>
              <a:t>Baptist Hospitals of Southeast Texas</a:t>
            </a:r>
          </a:p>
          <a:p>
            <a:pPr lvl="1"/>
            <a:r>
              <a:rPr lang="en-US" dirty="0"/>
              <a:t>Houston Medical Society</a:t>
            </a:r>
          </a:p>
          <a:p>
            <a:pPr lvl="1"/>
            <a:r>
              <a:rPr lang="en-US" dirty="0"/>
              <a:t>International Council of Motorsport Science</a:t>
            </a:r>
          </a:p>
          <a:p>
            <a:pPr lvl="1"/>
            <a:r>
              <a:rPr lang="en-US" dirty="0"/>
              <a:t>Family Center, Bermuda</a:t>
            </a:r>
          </a:p>
          <a:p>
            <a:pPr lvl="1"/>
            <a:r>
              <a:rPr lang="en-US" dirty="0" err="1"/>
              <a:t>Medicus</a:t>
            </a:r>
            <a:r>
              <a:rPr lang="en-US" dirty="0"/>
              <a:t> of Houston</a:t>
            </a:r>
          </a:p>
          <a:p>
            <a:pPr lvl="1"/>
            <a:r>
              <a:rPr lang="en-US" dirty="0"/>
              <a:t>University of </a:t>
            </a:r>
            <a:r>
              <a:rPr lang="en-US" dirty="0" smtClean="0"/>
              <a:t>Houston</a:t>
            </a:r>
            <a:endParaRPr lang="en-US" dirty="0"/>
          </a:p>
        </p:txBody>
      </p:sp>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11</a:t>
            </a:fld>
            <a:endParaRPr lang="en-US" dirty="0"/>
          </a:p>
        </p:txBody>
      </p:sp>
    </p:spTree>
    <p:extLst>
      <p:ext uri="{BB962C8B-B14F-4D97-AF65-F5344CB8AC3E}">
        <p14:creationId xmlns:p14="http://schemas.microsoft.com/office/powerpoint/2010/main" val="3067783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12</a:t>
            </a:fld>
            <a:endParaRPr lang="en-US" dirty="0"/>
          </a:p>
        </p:txBody>
      </p:sp>
      <p:sp>
        <p:nvSpPr>
          <p:cNvPr id="7" name="Content Placeholder 1"/>
          <p:cNvSpPr>
            <a:spLocks noGrp="1"/>
          </p:cNvSpPr>
          <p:nvPr>
            <p:ph idx="1"/>
          </p:nvPr>
        </p:nvSpPr>
        <p:spPr>
          <a:xfrm>
            <a:off x="381000" y="1066800"/>
            <a:ext cx="8382000" cy="4525963"/>
          </a:xfrm>
        </p:spPr>
        <p:txBody>
          <a:bodyPr/>
          <a:lstStyle/>
          <a:p>
            <a:pPr marL="0" indent="0" algn="ctr">
              <a:buNone/>
            </a:pPr>
            <a:r>
              <a:rPr lang="en-US" sz="3200" dirty="0" smtClean="0"/>
              <a:t>How the CME Office is Funded</a:t>
            </a:r>
          </a:p>
          <a:p>
            <a:pPr marL="0" indent="0" algn="ctr">
              <a:buNone/>
            </a:pPr>
            <a:endParaRPr lang="en-US" sz="3200" dirty="0" smtClean="0"/>
          </a:p>
          <a:p>
            <a:r>
              <a:rPr lang="en-US" dirty="0"/>
              <a:t>Cost recovery</a:t>
            </a:r>
          </a:p>
          <a:p>
            <a:pPr lvl="1"/>
            <a:r>
              <a:rPr lang="en-US" dirty="0"/>
              <a:t>Fee for services to cover our operational costs</a:t>
            </a:r>
          </a:p>
        </p:txBody>
      </p:sp>
    </p:spTree>
    <p:extLst>
      <p:ext uri="{BB962C8B-B14F-4D97-AF65-F5344CB8AC3E}">
        <p14:creationId xmlns:p14="http://schemas.microsoft.com/office/powerpoint/2010/main" val="98655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13</a:t>
            </a:fld>
            <a:endParaRPr lang="en-US" dirty="0"/>
          </a:p>
        </p:txBody>
      </p:sp>
      <p:sp>
        <p:nvSpPr>
          <p:cNvPr id="7" name="Content Placeholder 1"/>
          <p:cNvSpPr>
            <a:spLocks noGrp="1"/>
          </p:cNvSpPr>
          <p:nvPr>
            <p:ph idx="1"/>
          </p:nvPr>
        </p:nvSpPr>
        <p:spPr>
          <a:xfrm>
            <a:off x="381000" y="1066800"/>
            <a:ext cx="8382000" cy="4525963"/>
          </a:xfrm>
        </p:spPr>
        <p:txBody>
          <a:bodyPr/>
          <a:lstStyle/>
          <a:p>
            <a:pPr marL="0" indent="0" algn="ctr">
              <a:buNone/>
            </a:pPr>
            <a:r>
              <a:rPr lang="en-US" sz="3200" dirty="0" smtClean="0"/>
              <a:t>Educational Grants</a:t>
            </a:r>
          </a:p>
          <a:p>
            <a:pPr marL="0" indent="0" algn="ctr">
              <a:buNone/>
            </a:pPr>
            <a:endParaRPr lang="en-US" sz="3200" dirty="0"/>
          </a:p>
          <a:p>
            <a:pPr marL="0" indent="0" algn="ctr">
              <a:buNone/>
            </a:pPr>
            <a:endParaRPr lang="en-US" sz="3200" dirty="0" smtClean="0"/>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15930"/>
            <a:ext cx="4038600" cy="2694503"/>
          </a:xfrm>
          <a:prstGeom prst="rect">
            <a:avLst/>
          </a:prstGeom>
        </p:spPr>
      </p:pic>
      <p:sp>
        <p:nvSpPr>
          <p:cNvPr id="6" name="Content Placeholder 4"/>
          <p:cNvSpPr txBox="1">
            <a:spLocks/>
          </p:cNvSpPr>
          <p:nvPr/>
        </p:nvSpPr>
        <p:spPr>
          <a:xfrm>
            <a:off x="4648200" y="2515930"/>
            <a:ext cx="4038600" cy="269450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Total amount of educational grants awarded for CME events in FY2017</a:t>
            </a:r>
          </a:p>
          <a:p>
            <a:pPr lvl="1"/>
            <a:r>
              <a:rPr lang="en-US" smtClean="0"/>
              <a:t>$88,750</a:t>
            </a:r>
            <a:endParaRPr lang="en-US" dirty="0"/>
          </a:p>
        </p:txBody>
      </p:sp>
    </p:spTree>
    <p:extLst>
      <p:ext uri="{BB962C8B-B14F-4D97-AF65-F5344CB8AC3E}">
        <p14:creationId xmlns:p14="http://schemas.microsoft.com/office/powerpoint/2010/main" val="152844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14</a:t>
            </a:fld>
            <a:endParaRPr lang="en-US" dirty="0"/>
          </a:p>
        </p:txBody>
      </p:sp>
      <p:sp>
        <p:nvSpPr>
          <p:cNvPr id="7" name="Content Placeholder 1"/>
          <p:cNvSpPr>
            <a:spLocks noGrp="1"/>
          </p:cNvSpPr>
          <p:nvPr>
            <p:ph idx="1"/>
          </p:nvPr>
        </p:nvSpPr>
        <p:spPr>
          <a:xfrm>
            <a:off x="381000" y="1066800"/>
            <a:ext cx="8382000" cy="4525963"/>
          </a:xfrm>
        </p:spPr>
        <p:txBody>
          <a:bodyPr/>
          <a:lstStyle/>
          <a:p>
            <a:pPr marL="0" indent="0" algn="ctr">
              <a:buNone/>
            </a:pPr>
            <a:r>
              <a:rPr lang="en-US" sz="3200" dirty="0"/>
              <a:t>2017 Reported </a:t>
            </a:r>
            <a:r>
              <a:rPr lang="en-US" sz="3200" dirty="0" smtClean="0"/>
              <a:t>Statistics</a:t>
            </a:r>
          </a:p>
          <a:p>
            <a:pPr marL="0" indent="0" algn="ctr">
              <a:buNone/>
            </a:pPr>
            <a:endParaRPr lang="en-US" sz="3200" dirty="0" smtClean="0"/>
          </a:p>
          <a:p>
            <a:r>
              <a:rPr lang="en-US" dirty="0"/>
              <a:t>Total CME Hours awarded – </a:t>
            </a:r>
            <a:r>
              <a:rPr lang="en-US" dirty="0" smtClean="0"/>
              <a:t>2,290</a:t>
            </a:r>
          </a:p>
          <a:p>
            <a:endParaRPr lang="en-US" dirty="0"/>
          </a:p>
          <a:p>
            <a:r>
              <a:rPr lang="en-US" dirty="0"/>
              <a:t>Total # physician participants – </a:t>
            </a:r>
            <a:r>
              <a:rPr lang="en-US" dirty="0" smtClean="0"/>
              <a:t>41,500</a:t>
            </a:r>
          </a:p>
          <a:p>
            <a:endParaRPr lang="en-US" dirty="0"/>
          </a:p>
          <a:p>
            <a:r>
              <a:rPr lang="en-US" dirty="0"/>
              <a:t>Total # of other participants – 7,900</a:t>
            </a:r>
          </a:p>
        </p:txBody>
      </p:sp>
    </p:spTree>
    <p:extLst>
      <p:ext uri="{BB962C8B-B14F-4D97-AF65-F5344CB8AC3E}">
        <p14:creationId xmlns:p14="http://schemas.microsoft.com/office/powerpoint/2010/main" val="3631748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15</a:t>
            </a:fld>
            <a:endParaRPr lang="en-US" dirty="0"/>
          </a:p>
        </p:txBody>
      </p:sp>
      <p:sp>
        <p:nvSpPr>
          <p:cNvPr id="7" name="Content Placeholder 1"/>
          <p:cNvSpPr>
            <a:spLocks noGrp="1"/>
          </p:cNvSpPr>
          <p:nvPr>
            <p:ph idx="1"/>
          </p:nvPr>
        </p:nvSpPr>
        <p:spPr>
          <a:xfrm>
            <a:off x="381000" y="1066800"/>
            <a:ext cx="8382000" cy="4525963"/>
          </a:xfrm>
        </p:spPr>
        <p:txBody>
          <a:bodyPr/>
          <a:lstStyle/>
          <a:p>
            <a:pPr marL="0" indent="0" algn="ctr">
              <a:buNone/>
            </a:pPr>
            <a:r>
              <a:rPr lang="en-US" sz="3200" dirty="0"/>
              <a:t>How to get CME </a:t>
            </a:r>
            <a:r>
              <a:rPr lang="en-US" sz="3200" dirty="0" smtClean="0"/>
              <a:t>credit</a:t>
            </a:r>
          </a:p>
          <a:p>
            <a:pPr marL="0" indent="0" algn="ctr">
              <a:buNone/>
            </a:pPr>
            <a:endParaRPr lang="en-US" sz="3200" dirty="0" smtClean="0"/>
          </a:p>
          <a:p>
            <a:pPr marL="0" indent="0" algn="ctr">
              <a:buNone/>
            </a:pPr>
            <a:endParaRPr lang="en-US" sz="3200" dirty="0" smtClean="0"/>
          </a:p>
        </p:txBody>
      </p:sp>
      <p:sp>
        <p:nvSpPr>
          <p:cNvPr id="5" name="Content Placeholder 2"/>
          <p:cNvSpPr txBox="1">
            <a:spLocks/>
          </p:cNvSpPr>
          <p:nvPr/>
        </p:nvSpPr>
        <p:spPr>
          <a:xfrm>
            <a:off x="457200" y="1828800"/>
            <a:ext cx="4572000" cy="4953000"/>
          </a:xfrm>
          <a:prstGeom prst="rect">
            <a:avLst/>
          </a:prstGeom>
        </p:spPr>
        <p:txBody>
          <a:bodyPr/>
          <a:lstStyle>
            <a:lvl1pPr marL="233363" indent="-233363" algn="l" rtl="0" eaLnBrk="1" fontAlgn="base" hangingPunct="1">
              <a:spcBef>
                <a:spcPct val="20000"/>
              </a:spcBef>
              <a:spcAft>
                <a:spcPct val="0"/>
              </a:spcAft>
              <a:buFont typeface="Arial" pitchFamily="34" charset="0"/>
              <a:buChar char="•"/>
              <a:defRPr sz="2200" kern="1200">
                <a:solidFill>
                  <a:srgbClr val="366195"/>
                </a:solidFill>
                <a:latin typeface="Arial" pitchFamily="34" charset="0"/>
                <a:ea typeface="+mn-ea"/>
                <a:cs typeface="Arial" pitchFamily="34" charset="0"/>
              </a:defRPr>
            </a:lvl1pPr>
            <a:lvl2pPr marL="914400" indent="-457200" algn="l" rtl="0" eaLnBrk="1" fontAlgn="base" hangingPunct="1">
              <a:spcBef>
                <a:spcPct val="20000"/>
              </a:spcBef>
              <a:spcAft>
                <a:spcPct val="0"/>
              </a:spcAft>
              <a:buFont typeface="Arial" pitchFamily="34" charset="0"/>
              <a:buChar char="‒"/>
              <a:defRPr sz="2200" kern="1200">
                <a:solidFill>
                  <a:srgbClr val="616365"/>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Complete an application</a:t>
            </a:r>
          </a:p>
          <a:p>
            <a:pPr lvl="1"/>
            <a:r>
              <a:rPr lang="en-US" dirty="0" smtClean="0"/>
              <a:t>br2johns@utmb</a:t>
            </a:r>
          </a:p>
          <a:p>
            <a:pPr lvl="1"/>
            <a:r>
              <a:rPr lang="en-US" dirty="0" smtClean="0">
                <a:hlinkClick r:id="rId3"/>
              </a:rPr>
              <a:t>Continuing.ed@utmb.edu</a:t>
            </a:r>
            <a:endParaRPr lang="en-US" dirty="0" smtClean="0"/>
          </a:p>
          <a:p>
            <a:r>
              <a:rPr lang="en-US" dirty="0" smtClean="0"/>
              <a:t>CME Director reviews</a:t>
            </a:r>
          </a:p>
          <a:p>
            <a:r>
              <a:rPr lang="en-US" dirty="0" smtClean="0"/>
              <a:t>CME Staff person follows up with applicant</a:t>
            </a:r>
          </a:p>
          <a:p>
            <a:pPr lvl="1"/>
            <a:r>
              <a:rPr lang="en-US" dirty="0" smtClean="0"/>
              <a:t>Agenda</a:t>
            </a:r>
          </a:p>
          <a:p>
            <a:pPr lvl="1"/>
            <a:r>
              <a:rPr lang="en-US" dirty="0" smtClean="0"/>
              <a:t>Speaker/planner info</a:t>
            </a:r>
          </a:p>
          <a:p>
            <a:pPr lvl="1"/>
            <a:r>
              <a:rPr lang="en-US" dirty="0" smtClean="0"/>
              <a:t>Marketing</a:t>
            </a:r>
          </a:p>
          <a:p>
            <a:pPr lvl="1"/>
            <a:r>
              <a:rPr lang="en-US" dirty="0" smtClean="0"/>
              <a:t> link to our website to claim credit</a:t>
            </a:r>
            <a:endParaRPr lang="en-US" dirty="0"/>
          </a:p>
        </p:txBody>
      </p:sp>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2051844"/>
            <a:ext cx="2882781" cy="3891756"/>
          </a:xfrm>
          <a:prstGeom prst="rect">
            <a:avLst/>
          </a:prstGeom>
        </p:spPr>
      </p:pic>
    </p:spTree>
    <p:extLst>
      <p:ext uri="{BB962C8B-B14F-4D97-AF65-F5344CB8AC3E}">
        <p14:creationId xmlns:p14="http://schemas.microsoft.com/office/powerpoint/2010/main" val="2278782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16</a:t>
            </a:fld>
            <a:endParaRPr lang="en-US" dirty="0"/>
          </a:p>
        </p:txBody>
      </p:sp>
      <p:sp>
        <p:nvSpPr>
          <p:cNvPr id="7" name="Content Placeholder 1"/>
          <p:cNvSpPr>
            <a:spLocks noGrp="1"/>
          </p:cNvSpPr>
          <p:nvPr>
            <p:ph idx="1"/>
          </p:nvPr>
        </p:nvSpPr>
        <p:spPr>
          <a:xfrm>
            <a:off x="381000" y="1066800"/>
            <a:ext cx="8382000" cy="4525963"/>
          </a:xfrm>
        </p:spPr>
        <p:txBody>
          <a:bodyPr/>
          <a:lstStyle/>
          <a:p>
            <a:pPr marL="0" indent="0" algn="ctr">
              <a:buNone/>
            </a:pPr>
            <a:r>
              <a:rPr lang="en-US" altLang="en-US" sz="3200" dirty="0">
                <a:solidFill>
                  <a:schemeClr val="tx2">
                    <a:lumMod val="60000"/>
                    <a:lumOff val="40000"/>
                  </a:schemeClr>
                </a:solidFill>
                <a:hlinkClick r:id="rId3"/>
              </a:rPr>
              <a:t>http://</a:t>
            </a:r>
            <a:r>
              <a:rPr lang="en-US" altLang="en-US" sz="3200" dirty="0" smtClean="0">
                <a:solidFill>
                  <a:schemeClr val="tx2">
                    <a:lumMod val="60000"/>
                    <a:lumOff val="40000"/>
                  </a:schemeClr>
                </a:solidFill>
                <a:hlinkClick r:id="rId3"/>
              </a:rPr>
              <a:t>cmetracker.net/UTMB</a:t>
            </a:r>
            <a:endParaRPr lang="en-US" altLang="en-US" sz="3200" dirty="0" smtClean="0">
              <a:solidFill>
                <a:schemeClr val="tx2">
                  <a:lumMod val="60000"/>
                  <a:lumOff val="40000"/>
                </a:schemeClr>
              </a:solidFill>
            </a:endParaRPr>
          </a:p>
          <a:p>
            <a:pPr marL="0" indent="0" algn="ctr">
              <a:buNone/>
            </a:pPr>
            <a:endParaRPr lang="en-US" sz="3200" dirty="0" smtClean="0"/>
          </a:p>
        </p:txBody>
      </p:sp>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7924800" cy="445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94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17</a:t>
            </a:fld>
            <a:endParaRPr lang="en-US" dirty="0"/>
          </a:p>
        </p:txBody>
      </p:sp>
      <p:sp>
        <p:nvSpPr>
          <p:cNvPr id="7" name="Content Placeholder 1"/>
          <p:cNvSpPr>
            <a:spLocks noGrp="1"/>
          </p:cNvSpPr>
          <p:nvPr>
            <p:ph idx="1"/>
          </p:nvPr>
        </p:nvSpPr>
        <p:spPr>
          <a:xfrm>
            <a:off x="381000" y="1066800"/>
            <a:ext cx="8382000" cy="4525963"/>
          </a:xfrm>
        </p:spPr>
        <p:txBody>
          <a:bodyPr/>
          <a:lstStyle/>
          <a:p>
            <a:pPr marL="0" indent="0" algn="ctr">
              <a:buNone/>
            </a:pPr>
            <a:r>
              <a:rPr lang="en-US" altLang="en-US" sz="3200" dirty="0"/>
              <a:t>CME Website:  </a:t>
            </a:r>
            <a:r>
              <a:rPr lang="en-US" altLang="en-US" sz="3200" dirty="0" smtClean="0">
                <a:hlinkClick r:id="rId3"/>
              </a:rPr>
              <a:t>www.UTCME.net</a:t>
            </a:r>
            <a:r>
              <a:rPr lang="en-US" altLang="en-US" sz="3200" dirty="0" smtClean="0"/>
              <a:t> </a:t>
            </a:r>
            <a:endParaRPr lang="en-US" sz="3200" dirty="0" smtClean="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l="12500" r="12500"/>
          <a:stretch>
            <a:fillRect/>
          </a:stretch>
        </p:blipFill>
        <p:spPr>
          <a:xfrm>
            <a:off x="949325" y="1761692"/>
            <a:ext cx="7245350" cy="44849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781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18</a:t>
            </a:fld>
            <a:endParaRPr lang="en-US" dirty="0"/>
          </a:p>
        </p:txBody>
      </p:sp>
      <p:sp>
        <p:nvSpPr>
          <p:cNvPr id="7" name="Content Placeholder 1"/>
          <p:cNvSpPr>
            <a:spLocks noGrp="1"/>
          </p:cNvSpPr>
          <p:nvPr>
            <p:ph idx="1"/>
          </p:nvPr>
        </p:nvSpPr>
        <p:spPr>
          <a:xfrm>
            <a:off x="381000" y="1066800"/>
            <a:ext cx="8382000" cy="4525963"/>
          </a:xfrm>
        </p:spPr>
        <p:txBody>
          <a:bodyPr/>
          <a:lstStyle/>
          <a:p>
            <a:pPr marL="0" indent="0" algn="ctr">
              <a:buNone/>
            </a:pPr>
            <a:r>
              <a:rPr lang="en-US" sz="3200" dirty="0">
                <a:hlinkClick r:id="rId3"/>
              </a:rPr>
              <a:t>www.utCME.net</a:t>
            </a:r>
            <a:r>
              <a:rPr lang="en-US" sz="3200" dirty="0"/>
              <a:t> </a:t>
            </a:r>
            <a:endParaRPr lang="en-US" sz="3200" dirty="0" smtClean="0"/>
          </a:p>
        </p:txBody>
      </p:sp>
      <p:pic>
        <p:nvPicPr>
          <p:cNvPr id="8" name="Content Placeholder 3"/>
          <p:cNvPicPr>
            <a:picLocks noChangeAspect="1"/>
          </p:cNvPicPr>
          <p:nvPr/>
        </p:nvPicPr>
        <p:blipFill>
          <a:blip r:embed="rId4"/>
          <a:stretch>
            <a:fillRect/>
          </a:stretch>
        </p:blipFill>
        <p:spPr>
          <a:xfrm>
            <a:off x="546957" y="1646237"/>
            <a:ext cx="8050085" cy="4525963"/>
          </a:xfrm>
          <a:prstGeom prst="rect">
            <a:avLst/>
          </a:prstGeom>
        </p:spPr>
      </p:pic>
    </p:spTree>
    <p:extLst>
      <p:ext uri="{BB962C8B-B14F-4D97-AF65-F5344CB8AC3E}">
        <p14:creationId xmlns:p14="http://schemas.microsoft.com/office/powerpoint/2010/main" val="2761034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19</a:t>
            </a:fld>
            <a:endParaRPr lang="en-US" dirty="0"/>
          </a:p>
        </p:txBody>
      </p:sp>
      <p:sp>
        <p:nvSpPr>
          <p:cNvPr id="7" name="Content Placeholder 1"/>
          <p:cNvSpPr>
            <a:spLocks noGrp="1"/>
          </p:cNvSpPr>
          <p:nvPr>
            <p:ph idx="1"/>
          </p:nvPr>
        </p:nvSpPr>
        <p:spPr>
          <a:xfrm>
            <a:off x="381000" y="1066800"/>
            <a:ext cx="8382000" cy="4525963"/>
          </a:xfrm>
        </p:spPr>
        <p:txBody>
          <a:bodyPr/>
          <a:lstStyle/>
          <a:p>
            <a:pPr marL="0" indent="0" algn="ctr">
              <a:buNone/>
            </a:pPr>
            <a:r>
              <a:rPr lang="en-US" sz="3200" b="1" dirty="0"/>
              <a:t>24/7 Online Access to CME </a:t>
            </a:r>
            <a:r>
              <a:rPr lang="en-US" sz="3200" b="1" dirty="0" smtClean="0"/>
              <a:t>Transcript</a:t>
            </a:r>
          </a:p>
          <a:p>
            <a:pPr marL="0" indent="0" algn="ctr">
              <a:buNone/>
            </a:pPr>
            <a:r>
              <a:rPr lang="en-US" altLang="en-US" sz="3200" dirty="0">
                <a:hlinkClick r:id="rId3"/>
              </a:rPr>
              <a:t>https://cmetracker.net/UTMB</a:t>
            </a:r>
            <a:r>
              <a:rPr lang="en-US" altLang="en-US" sz="3200" dirty="0"/>
              <a:t> </a:t>
            </a:r>
          </a:p>
          <a:p>
            <a:pPr marL="0" indent="0" algn="ctr">
              <a:buNone/>
            </a:pPr>
            <a:endParaRPr lang="en-US" sz="3200" b="1" dirty="0" smtClean="0"/>
          </a:p>
          <a:p>
            <a:pPr marL="0" indent="0" algn="ctr">
              <a:buNone/>
            </a:pPr>
            <a:endParaRPr lang="en-US" sz="3200" dirty="0" smtClean="0"/>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47" r="22026" b="41795"/>
          <a:stretch/>
        </p:blipFill>
        <p:spPr bwMode="auto">
          <a:xfrm>
            <a:off x="146070" y="2341154"/>
            <a:ext cx="8521568" cy="352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3505200" y="3352800"/>
            <a:ext cx="2514600" cy="1981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732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Academic Affairs</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2</a:t>
            </a:fld>
            <a:endParaRPr lang="en-US" dirty="0"/>
          </a:p>
        </p:txBody>
      </p:sp>
      <p:pic>
        <p:nvPicPr>
          <p:cNvPr id="6" name="Picture 5"/>
          <p:cNvPicPr>
            <a:picLocks noChangeAspect="1"/>
          </p:cNvPicPr>
          <p:nvPr/>
        </p:nvPicPr>
        <p:blipFill>
          <a:blip r:embed="rId3"/>
          <a:stretch>
            <a:fillRect/>
          </a:stretch>
        </p:blipFill>
        <p:spPr>
          <a:xfrm>
            <a:off x="101364" y="1428026"/>
            <a:ext cx="8966436" cy="3677374"/>
          </a:xfrm>
          <a:prstGeom prst="rect">
            <a:avLst/>
          </a:prstGeom>
        </p:spPr>
      </p:pic>
    </p:spTree>
    <p:extLst>
      <p:ext uri="{BB962C8B-B14F-4D97-AF65-F5344CB8AC3E}">
        <p14:creationId xmlns:p14="http://schemas.microsoft.com/office/powerpoint/2010/main" val="245105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20</a:t>
            </a:fld>
            <a:endParaRPr lang="en-US" dirty="0"/>
          </a:p>
        </p:txBody>
      </p:sp>
      <p:sp>
        <p:nvSpPr>
          <p:cNvPr id="7" name="Content Placeholder 1"/>
          <p:cNvSpPr>
            <a:spLocks noGrp="1"/>
          </p:cNvSpPr>
          <p:nvPr>
            <p:ph idx="1"/>
          </p:nvPr>
        </p:nvSpPr>
        <p:spPr>
          <a:xfrm>
            <a:off x="381000" y="1066801"/>
            <a:ext cx="8305800" cy="4495800"/>
          </a:xfrm>
        </p:spPr>
        <p:txBody>
          <a:bodyPr/>
          <a:lstStyle/>
          <a:p>
            <a:pPr marL="0" indent="0" algn="ctr">
              <a:buNone/>
            </a:pPr>
            <a:r>
              <a:rPr lang="en-US" altLang="en-US" sz="3200" dirty="0" smtClean="0"/>
              <a:t>CME Staff</a:t>
            </a:r>
          </a:p>
          <a:p>
            <a:pPr marL="0" indent="0" algn="ctr">
              <a:buNone/>
            </a:pPr>
            <a:endParaRPr lang="en-US" altLang="en-US" sz="800" dirty="0" smtClean="0"/>
          </a:p>
          <a:p>
            <a:pPr marL="0" indent="0" algn="ctr">
              <a:buNone/>
            </a:pPr>
            <a:endParaRPr lang="en-US" altLang="en-US" sz="800" dirty="0"/>
          </a:p>
          <a:p>
            <a:pPr fontAlgn="auto">
              <a:spcAft>
                <a:spcPts val="0"/>
              </a:spcAft>
              <a:defRPr/>
            </a:pPr>
            <a:r>
              <a:rPr lang="en-US" dirty="0" smtClean="0"/>
              <a:t>Brenda </a:t>
            </a:r>
            <a:r>
              <a:rPr lang="en-US" dirty="0"/>
              <a:t>Johnson, MEd, CHCP, Director</a:t>
            </a:r>
          </a:p>
          <a:p>
            <a:pPr lvl="1" fontAlgn="auto">
              <a:spcAft>
                <a:spcPts val="0"/>
              </a:spcAft>
              <a:defRPr/>
            </a:pPr>
            <a:r>
              <a:rPr lang="en-US" dirty="0">
                <a:hlinkClick r:id="rId3"/>
              </a:rPr>
              <a:t>br2johns@utmb.edu</a:t>
            </a:r>
            <a:r>
              <a:rPr lang="en-US" dirty="0"/>
              <a:t> </a:t>
            </a:r>
            <a:r>
              <a:rPr lang="en-US" dirty="0" smtClean="0"/>
              <a:t>409-772-9305</a:t>
            </a:r>
          </a:p>
          <a:p>
            <a:pPr lvl="1" fontAlgn="auto">
              <a:spcAft>
                <a:spcPts val="0"/>
              </a:spcAft>
              <a:defRPr/>
            </a:pPr>
            <a:endParaRPr lang="en-US" dirty="0"/>
          </a:p>
          <a:p>
            <a:pPr fontAlgn="auto">
              <a:spcAft>
                <a:spcPts val="0"/>
              </a:spcAft>
              <a:defRPr/>
            </a:pPr>
            <a:r>
              <a:rPr lang="en-US" dirty="0"/>
              <a:t>Lois Carter, MBA, CME Specialist</a:t>
            </a:r>
          </a:p>
          <a:p>
            <a:pPr lvl="1" fontAlgn="auto">
              <a:spcAft>
                <a:spcPts val="0"/>
              </a:spcAft>
              <a:defRPr/>
            </a:pPr>
            <a:r>
              <a:rPr lang="en-US" dirty="0" err="1">
                <a:hlinkClick r:id="rId4"/>
              </a:rPr>
              <a:t>Lpcarter@utmb</a:t>
            </a:r>
            <a:r>
              <a:rPr lang="en-US" dirty="0"/>
              <a:t> </a:t>
            </a:r>
            <a:r>
              <a:rPr lang="en-US" dirty="0" smtClean="0"/>
              <a:t>409-772-9308</a:t>
            </a:r>
          </a:p>
          <a:p>
            <a:pPr lvl="1" fontAlgn="auto">
              <a:spcAft>
                <a:spcPts val="0"/>
              </a:spcAft>
              <a:defRPr/>
            </a:pPr>
            <a:endParaRPr lang="en-US" dirty="0"/>
          </a:p>
          <a:p>
            <a:pPr fontAlgn="auto">
              <a:spcAft>
                <a:spcPts val="0"/>
              </a:spcAft>
              <a:defRPr/>
            </a:pPr>
            <a:r>
              <a:rPr lang="en-US" dirty="0"/>
              <a:t>Lorraine Terrell Davis, CME Coordinator</a:t>
            </a:r>
          </a:p>
          <a:p>
            <a:pPr lvl="1" fontAlgn="auto">
              <a:spcAft>
                <a:spcPts val="0"/>
              </a:spcAft>
              <a:defRPr/>
            </a:pPr>
            <a:r>
              <a:rPr lang="en-US" dirty="0">
                <a:hlinkClick r:id="rId5"/>
              </a:rPr>
              <a:t>Loterrel@uth.tmc.edu</a:t>
            </a:r>
            <a:r>
              <a:rPr lang="en-US" dirty="0"/>
              <a:t> </a:t>
            </a:r>
            <a:r>
              <a:rPr lang="en-US" dirty="0" smtClean="0"/>
              <a:t>409-772-9307</a:t>
            </a:r>
            <a:endParaRPr lang="en-US" dirty="0"/>
          </a:p>
        </p:txBody>
      </p:sp>
    </p:spTree>
    <p:extLst>
      <p:ext uri="{BB962C8B-B14F-4D97-AF65-F5344CB8AC3E}">
        <p14:creationId xmlns:p14="http://schemas.microsoft.com/office/powerpoint/2010/main" val="1724902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pPr marL="0" indent="0" algn="ctr">
              <a:buNone/>
            </a:pPr>
            <a:endParaRPr lang="en-US" sz="2400" dirty="0" smtClean="0"/>
          </a:p>
          <a:p>
            <a:pPr marL="0" indent="0" algn="ctr">
              <a:buNone/>
            </a:pPr>
            <a:r>
              <a:rPr lang="en-US" sz="3200" dirty="0" smtClean="0"/>
              <a:t>Educational </a:t>
            </a:r>
            <a:r>
              <a:rPr lang="en-US" sz="3200" dirty="0"/>
              <a:t>Affairs oversees the School of Medicine curriculum for each of the four years of medical education at UTMB. Educational Affairs comprises four departments that work together as a team to integrate basic science with clinical knowledge and skills through each of the four years of medical education</a:t>
            </a:r>
            <a:r>
              <a:rPr lang="en-US" sz="3200" dirty="0" smtClean="0"/>
              <a:t>.</a:t>
            </a:r>
            <a:endParaRPr lang="en-US" sz="3200" dirty="0"/>
          </a:p>
        </p:txBody>
      </p:sp>
      <p:sp>
        <p:nvSpPr>
          <p:cNvPr id="3" name="Title 2"/>
          <p:cNvSpPr>
            <a:spLocks noGrp="1"/>
          </p:cNvSpPr>
          <p:nvPr>
            <p:ph type="ctrTitle"/>
          </p:nvPr>
        </p:nvSpPr>
        <p:spPr>
          <a:xfrm>
            <a:off x="381000" y="228600"/>
            <a:ext cx="8382000" cy="460375"/>
          </a:xfrm>
        </p:spPr>
        <p:txBody>
          <a:bodyPr/>
          <a:lstStyle/>
          <a:p>
            <a:r>
              <a:rPr lang="en-US" sz="3000" dirty="0" smtClean="0"/>
              <a:t>Educational Affairs:  Mission</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21</a:t>
            </a:fld>
            <a:endParaRPr lang="en-US" dirty="0"/>
          </a:p>
        </p:txBody>
      </p:sp>
    </p:spTree>
    <p:extLst>
      <p:ext uri="{BB962C8B-B14F-4D97-AF65-F5344CB8AC3E}">
        <p14:creationId xmlns:p14="http://schemas.microsoft.com/office/powerpoint/2010/main" val="3396789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Educational Affairs: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22</a:t>
            </a:fld>
            <a:endParaRPr lang="en-US" dirty="0"/>
          </a:p>
        </p:txBody>
      </p:sp>
      <p:sp>
        <p:nvSpPr>
          <p:cNvPr id="6" name="Content Placeholder 5"/>
          <p:cNvSpPr>
            <a:spLocks noGrp="1"/>
          </p:cNvSpPr>
          <p:nvPr>
            <p:ph idx="1"/>
          </p:nvPr>
        </p:nvSpPr>
        <p:spPr/>
        <p:txBody>
          <a:bodyPr/>
          <a:lstStyle/>
          <a:p>
            <a:pPr lvl="0"/>
            <a:endParaRPr lang="en-US"/>
          </a:p>
          <a:p>
            <a:pPr lvl="0"/>
            <a:endParaRPr lang="en-US"/>
          </a:p>
          <a:p>
            <a:pPr lvl="0"/>
            <a:endParaRPr lang="en-US"/>
          </a:p>
          <a:p>
            <a:pPr lvl="0"/>
            <a:endParaRPr lang="en-US"/>
          </a:p>
        </p:txBody>
      </p:sp>
      <p:graphicFrame>
        <p:nvGraphicFramePr>
          <p:cNvPr id="7" name="Diagram 6"/>
          <p:cNvGraphicFramePr/>
          <p:nvPr>
            <p:extLst/>
          </p:nvPr>
        </p:nvGraphicFramePr>
        <p:xfrm>
          <a:off x="152400" y="13716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stretch>
            <a:fillRect/>
          </a:stretch>
        </p:blipFill>
        <p:spPr>
          <a:xfrm rot="20956982">
            <a:off x="2294378" y="382346"/>
            <a:ext cx="3200400" cy="3200400"/>
          </a:xfrm>
          <a:prstGeom prst="rect">
            <a:avLst/>
          </a:prstGeom>
        </p:spPr>
      </p:pic>
      <p:pic>
        <p:nvPicPr>
          <p:cNvPr id="15" name="Picture 14"/>
          <p:cNvPicPr>
            <a:picLocks noChangeAspect="1"/>
          </p:cNvPicPr>
          <p:nvPr/>
        </p:nvPicPr>
        <p:blipFill>
          <a:blip r:embed="rId9"/>
          <a:stretch>
            <a:fillRect/>
          </a:stretch>
        </p:blipFill>
        <p:spPr>
          <a:xfrm>
            <a:off x="-27495" y="1524000"/>
            <a:ext cx="4578285" cy="3138204"/>
          </a:xfrm>
          <a:prstGeom prst="rect">
            <a:avLst/>
          </a:prstGeom>
        </p:spPr>
      </p:pic>
    </p:spTree>
    <p:extLst>
      <p:ext uri="{BB962C8B-B14F-4D97-AF65-F5344CB8AC3E}">
        <p14:creationId xmlns:p14="http://schemas.microsoft.com/office/powerpoint/2010/main" val="3561391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1000" y="1066800"/>
          <a:ext cx="8382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ctrTitle"/>
          </p:nvPr>
        </p:nvSpPr>
        <p:spPr>
          <a:xfrm>
            <a:off x="381000" y="228600"/>
            <a:ext cx="8382000" cy="460375"/>
          </a:xfrm>
        </p:spPr>
        <p:txBody>
          <a:bodyPr/>
          <a:lstStyle/>
          <a:p>
            <a:r>
              <a:rPr lang="en-US" sz="3000" dirty="0" smtClean="0"/>
              <a:t>Educational Affairs:  Where We Are Going</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23</a:t>
            </a:fld>
            <a:endParaRPr lang="en-US" dirty="0"/>
          </a:p>
        </p:txBody>
      </p:sp>
    </p:spTree>
    <p:extLst>
      <p:ext uri="{BB962C8B-B14F-4D97-AF65-F5344CB8AC3E}">
        <p14:creationId xmlns:p14="http://schemas.microsoft.com/office/powerpoint/2010/main" val="260557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pPr marL="0" indent="0" algn="ctr">
              <a:buNone/>
            </a:pPr>
            <a:endParaRPr lang="en-US" sz="2800" dirty="0" smtClean="0"/>
          </a:p>
          <a:p>
            <a:pPr marL="0" indent="0" algn="ctr">
              <a:buNone/>
            </a:pPr>
            <a:r>
              <a:rPr lang="en-US" sz="2800" dirty="0" smtClean="0"/>
              <a:t>The </a:t>
            </a:r>
            <a:r>
              <a:rPr lang="en-US" sz="2800" dirty="0"/>
              <a:t>mission of the Office of Student Affairs and Admissions is to recruit and matriculate promising and academically talented students from a diverse population across Texas and the nation.  We provide resources, student support, and mentoring to graduate well-trained professionals committed to life-long learning, who will become compassionate physicians serving the healthcare needs of all. </a:t>
            </a:r>
            <a:endParaRPr lang="en-US" sz="2800" dirty="0" smtClean="0"/>
          </a:p>
        </p:txBody>
      </p:sp>
      <p:sp>
        <p:nvSpPr>
          <p:cNvPr id="3" name="Title 2"/>
          <p:cNvSpPr>
            <a:spLocks noGrp="1"/>
          </p:cNvSpPr>
          <p:nvPr>
            <p:ph type="ctrTitle"/>
          </p:nvPr>
        </p:nvSpPr>
        <p:spPr>
          <a:xfrm>
            <a:off x="381000" y="228600"/>
            <a:ext cx="8382000" cy="460375"/>
          </a:xfrm>
        </p:spPr>
        <p:txBody>
          <a:bodyPr/>
          <a:lstStyle/>
          <a:p>
            <a:r>
              <a:rPr lang="en-US" sz="3000" dirty="0" smtClean="0"/>
              <a:t>Student Affairs &amp; Admissions (OSAA):  Mission</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24</a:t>
            </a:fld>
            <a:endParaRPr lang="en-US" dirty="0"/>
          </a:p>
        </p:txBody>
      </p:sp>
    </p:spTree>
    <p:extLst>
      <p:ext uri="{BB962C8B-B14F-4D97-AF65-F5344CB8AC3E}">
        <p14:creationId xmlns:p14="http://schemas.microsoft.com/office/powerpoint/2010/main" val="2636968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r>
              <a:rPr lang="en-US" sz="1800" dirty="0"/>
              <a:t>Admissions:</a:t>
            </a:r>
          </a:p>
          <a:p>
            <a:pPr lvl="1"/>
            <a:r>
              <a:rPr lang="en-US" sz="1800" dirty="0"/>
              <a:t>Incoming class GPA-3.9  MCAT-509</a:t>
            </a:r>
          </a:p>
          <a:p>
            <a:pPr lvl="1"/>
            <a:r>
              <a:rPr lang="en-US" sz="1800" dirty="0"/>
              <a:t>Percentage URM-27%</a:t>
            </a:r>
          </a:p>
          <a:p>
            <a:pPr lvl="1"/>
            <a:endParaRPr lang="en-US" sz="1800" dirty="0"/>
          </a:p>
          <a:p>
            <a:r>
              <a:rPr lang="en-US" sz="1800" dirty="0"/>
              <a:t>Academic Support &amp; Career </a:t>
            </a:r>
            <a:r>
              <a:rPr lang="en-US" sz="1800" dirty="0" smtClean="0"/>
              <a:t>Counseling</a:t>
            </a:r>
            <a:endParaRPr lang="en-US" sz="1800" dirty="0"/>
          </a:p>
          <a:p>
            <a:pPr lvl="1"/>
            <a:r>
              <a:rPr lang="en-US" sz="1800" dirty="0"/>
              <a:t>Dr. Stacy Shields is our senior learning specialist providing individual support, oversight of tutoring and mentoring programs, and workshops to SOM students</a:t>
            </a:r>
          </a:p>
          <a:p>
            <a:pPr lvl="1"/>
            <a:r>
              <a:rPr lang="en-US" sz="1800" dirty="0"/>
              <a:t>Dr. Norma Pérez is revising and expanding the advising program</a:t>
            </a:r>
          </a:p>
          <a:p>
            <a:pPr lvl="1"/>
            <a:r>
              <a:rPr lang="en-US" sz="1800" dirty="0"/>
              <a:t>Dr. Robin Mallett provides additional support and guidance</a:t>
            </a:r>
          </a:p>
          <a:p>
            <a:pPr lvl="1"/>
            <a:endParaRPr lang="en-US" sz="1800" dirty="0"/>
          </a:p>
          <a:p>
            <a:r>
              <a:rPr lang="en-US" sz="1800" dirty="0"/>
              <a:t>Student Affairs</a:t>
            </a:r>
          </a:p>
          <a:p>
            <a:pPr lvl="1"/>
            <a:r>
              <a:rPr lang="en-US" sz="1800" dirty="0"/>
              <a:t>We continue to oversee orientation, white coat, match, graduation, as well as creation of MSPEs</a:t>
            </a:r>
          </a:p>
        </p:txBody>
      </p:sp>
      <p:sp>
        <p:nvSpPr>
          <p:cNvPr id="3" name="Title 2"/>
          <p:cNvSpPr>
            <a:spLocks noGrp="1"/>
          </p:cNvSpPr>
          <p:nvPr>
            <p:ph type="ctrTitle"/>
          </p:nvPr>
        </p:nvSpPr>
        <p:spPr>
          <a:xfrm>
            <a:off x="381000" y="228600"/>
            <a:ext cx="8382000" cy="460375"/>
          </a:xfrm>
        </p:spPr>
        <p:txBody>
          <a:bodyPr/>
          <a:lstStyle/>
          <a:p>
            <a:r>
              <a:rPr lang="en-US" sz="3000" dirty="0" smtClean="0"/>
              <a:t>OSAA: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25</a:t>
            </a:fld>
            <a:endParaRPr lang="en-US" dirty="0"/>
          </a:p>
        </p:txBody>
      </p:sp>
    </p:spTree>
    <p:extLst>
      <p:ext uri="{BB962C8B-B14F-4D97-AF65-F5344CB8AC3E}">
        <p14:creationId xmlns:p14="http://schemas.microsoft.com/office/powerpoint/2010/main" val="510734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r>
              <a:rPr lang="en-US" sz="1800" dirty="0"/>
              <a:t>Admissions</a:t>
            </a:r>
          </a:p>
          <a:p>
            <a:pPr lvl="1"/>
            <a:r>
              <a:rPr lang="en-US" sz="1800" dirty="0"/>
              <a:t>Increasing outreach to students in other states to enrich diversity</a:t>
            </a:r>
          </a:p>
          <a:p>
            <a:pPr lvl="1"/>
            <a:r>
              <a:rPr lang="en-US" sz="1800" dirty="0"/>
              <a:t>Use of </a:t>
            </a:r>
            <a:r>
              <a:rPr lang="en-US" sz="1800" dirty="0" err="1"/>
              <a:t>CASPer</a:t>
            </a:r>
            <a:r>
              <a:rPr lang="en-US" sz="1800" dirty="0"/>
              <a:t> to incorporate situational judgement into admissions decisions</a:t>
            </a:r>
          </a:p>
          <a:p>
            <a:r>
              <a:rPr lang="en-US" sz="1800" dirty="0"/>
              <a:t>Academic </a:t>
            </a:r>
            <a:r>
              <a:rPr lang="en-US" sz="1800" dirty="0" smtClean="0"/>
              <a:t>Support &amp; Career Counseling</a:t>
            </a:r>
            <a:endParaRPr lang="en-US" sz="1800" dirty="0"/>
          </a:p>
          <a:p>
            <a:pPr lvl="1"/>
            <a:r>
              <a:rPr lang="en-US" sz="1800" dirty="0"/>
              <a:t>Posted position of Director of Academic Support and Career Counseling, and also looking to recruit another learning specialist to enhance academic support services</a:t>
            </a:r>
          </a:p>
          <a:p>
            <a:pPr lvl="1"/>
            <a:r>
              <a:rPr lang="en-US" sz="1800" dirty="0"/>
              <a:t>Expanding and enriching advising program to all 4 years, and combining with revitalized curriculum</a:t>
            </a:r>
          </a:p>
          <a:p>
            <a:r>
              <a:rPr lang="en-US" sz="1800" dirty="0"/>
              <a:t>Student Affairs</a:t>
            </a:r>
          </a:p>
          <a:p>
            <a:pPr lvl="1"/>
            <a:r>
              <a:rPr lang="en-US" sz="1800" dirty="0"/>
              <a:t>Combining many functions with PA school</a:t>
            </a:r>
          </a:p>
          <a:p>
            <a:pPr lvl="1"/>
            <a:r>
              <a:rPr lang="en-US" sz="1800" dirty="0"/>
              <a:t>Revising way we do MSPE to improve functionality</a:t>
            </a:r>
          </a:p>
          <a:p>
            <a:pPr lvl="1"/>
            <a:r>
              <a:rPr lang="en-US" sz="1800" dirty="0"/>
              <a:t>Moving many functions of orientation to </a:t>
            </a:r>
            <a:r>
              <a:rPr lang="en-US" sz="1800" dirty="0" smtClean="0"/>
              <a:t>online</a:t>
            </a:r>
            <a:endParaRPr lang="en-US" sz="1800" dirty="0"/>
          </a:p>
        </p:txBody>
      </p:sp>
      <p:sp>
        <p:nvSpPr>
          <p:cNvPr id="3" name="Title 2"/>
          <p:cNvSpPr>
            <a:spLocks noGrp="1"/>
          </p:cNvSpPr>
          <p:nvPr>
            <p:ph type="ctrTitle"/>
          </p:nvPr>
        </p:nvSpPr>
        <p:spPr>
          <a:xfrm>
            <a:off x="381000" y="228600"/>
            <a:ext cx="8382000" cy="460375"/>
          </a:xfrm>
        </p:spPr>
        <p:txBody>
          <a:bodyPr/>
          <a:lstStyle/>
          <a:p>
            <a:r>
              <a:rPr lang="en-US" sz="3000" dirty="0" smtClean="0"/>
              <a:t>OSAA:  Where We Are Going</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26</a:t>
            </a:fld>
            <a:endParaRPr lang="en-US" dirty="0"/>
          </a:p>
        </p:txBody>
      </p:sp>
    </p:spTree>
    <p:extLst>
      <p:ext uri="{BB962C8B-B14F-4D97-AF65-F5344CB8AC3E}">
        <p14:creationId xmlns:p14="http://schemas.microsoft.com/office/powerpoint/2010/main" val="3546015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r>
              <a:rPr lang="en-US" dirty="0"/>
              <a:t>The Mission of the Physician Assistant Program is</a:t>
            </a:r>
          </a:p>
          <a:p>
            <a:endParaRPr lang="en-US" dirty="0"/>
          </a:p>
          <a:p>
            <a:endParaRPr lang="en-US" dirty="0"/>
          </a:p>
          <a:p>
            <a:pPr marL="0" indent="0" algn="ctr">
              <a:buNone/>
            </a:pPr>
            <a:r>
              <a:rPr lang="en-US" sz="3600" b="1" i="1" dirty="0"/>
              <a:t>“ To develop and graduate academically and clinically exceptional physician assistants.” </a:t>
            </a:r>
          </a:p>
        </p:txBody>
      </p:sp>
      <p:sp>
        <p:nvSpPr>
          <p:cNvPr id="3" name="Title 2"/>
          <p:cNvSpPr>
            <a:spLocks noGrp="1"/>
          </p:cNvSpPr>
          <p:nvPr>
            <p:ph type="ctrTitle"/>
          </p:nvPr>
        </p:nvSpPr>
        <p:spPr>
          <a:xfrm>
            <a:off x="381000" y="228600"/>
            <a:ext cx="8382000" cy="460375"/>
          </a:xfrm>
        </p:spPr>
        <p:txBody>
          <a:bodyPr/>
          <a:lstStyle/>
          <a:p>
            <a:r>
              <a:rPr lang="en-US" sz="3000" dirty="0"/>
              <a:t>Physician Assistant Studies:  Mission</a:t>
            </a:r>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27</a:t>
            </a:fld>
            <a:endParaRPr lang="en-US" dirty="0"/>
          </a:p>
        </p:txBody>
      </p:sp>
    </p:spTree>
    <p:extLst>
      <p:ext uri="{BB962C8B-B14F-4D97-AF65-F5344CB8AC3E}">
        <p14:creationId xmlns:p14="http://schemas.microsoft.com/office/powerpoint/2010/main" val="3101147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pPr marL="0" indent="0" algn="ctr">
              <a:buNone/>
            </a:pPr>
            <a:r>
              <a:rPr lang="en-US" b="1" i="1" dirty="0"/>
              <a:t>PA Program Goals</a:t>
            </a:r>
          </a:p>
          <a:p>
            <a:endParaRPr lang="en-US" dirty="0"/>
          </a:p>
          <a:p>
            <a:pPr marL="457200" indent="-457200">
              <a:buFont typeface="+mj-lt"/>
              <a:buAutoNum type="arabicPeriod"/>
            </a:pPr>
            <a:r>
              <a:rPr lang="en-US" dirty="0" smtClean="0"/>
              <a:t>Maintain </a:t>
            </a:r>
            <a:r>
              <a:rPr lang="en-US" dirty="0"/>
              <a:t>an applicant pool consisting of at least 24% first generation college students. </a:t>
            </a:r>
          </a:p>
          <a:p>
            <a:pPr marL="457200" indent="-457200">
              <a:buFont typeface="+mj-lt"/>
              <a:buAutoNum type="arabicPeriod"/>
            </a:pPr>
            <a:r>
              <a:rPr lang="en-US" dirty="0" smtClean="0"/>
              <a:t>Maintain </a:t>
            </a:r>
            <a:r>
              <a:rPr lang="en-US" dirty="0"/>
              <a:t>a 95% or better three-year average graduation rate for students entering the UTMB PA program.</a:t>
            </a:r>
          </a:p>
          <a:p>
            <a:pPr marL="457200" indent="-457200">
              <a:buFont typeface="+mj-lt"/>
              <a:buAutoNum type="arabicPeriod"/>
            </a:pPr>
            <a:r>
              <a:rPr lang="en-US" dirty="0" smtClean="0"/>
              <a:t>Maintain </a:t>
            </a:r>
            <a:r>
              <a:rPr lang="en-US" dirty="0"/>
              <a:t>at least 50% of clinical rotation sites in low income zip codes (as defined by the Centers for Medicare and Medicaid Services).</a:t>
            </a:r>
          </a:p>
          <a:p>
            <a:pPr marL="457200" indent="-457200">
              <a:buFont typeface="+mj-lt"/>
              <a:buAutoNum type="arabicPeriod"/>
            </a:pPr>
            <a:r>
              <a:rPr lang="en-US" dirty="0" smtClean="0"/>
              <a:t>Maintain </a:t>
            </a:r>
            <a:r>
              <a:rPr lang="en-US" dirty="0"/>
              <a:t>a five-year first time PANCE pass rate above the national average. </a:t>
            </a:r>
          </a:p>
          <a:p>
            <a:endParaRPr lang="en-US" dirty="0"/>
          </a:p>
        </p:txBody>
      </p:sp>
      <p:sp>
        <p:nvSpPr>
          <p:cNvPr id="3" name="Title 2"/>
          <p:cNvSpPr>
            <a:spLocks noGrp="1"/>
          </p:cNvSpPr>
          <p:nvPr>
            <p:ph type="ctrTitle"/>
          </p:nvPr>
        </p:nvSpPr>
        <p:spPr>
          <a:xfrm>
            <a:off x="381000" y="228600"/>
            <a:ext cx="8382000" cy="460375"/>
          </a:xfrm>
        </p:spPr>
        <p:txBody>
          <a:bodyPr/>
          <a:lstStyle/>
          <a:p>
            <a:r>
              <a:rPr lang="en-US" sz="3000" dirty="0"/>
              <a:t>Physician Assistant Studies :  Where We Are</a:t>
            </a:r>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28</a:t>
            </a:fld>
            <a:endParaRPr lang="en-US" dirty="0"/>
          </a:p>
        </p:txBody>
      </p:sp>
    </p:spTree>
    <p:extLst>
      <p:ext uri="{BB962C8B-B14F-4D97-AF65-F5344CB8AC3E}">
        <p14:creationId xmlns:p14="http://schemas.microsoft.com/office/powerpoint/2010/main" val="152413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pPr marL="0" indent="0" algn="ctr">
              <a:buNone/>
            </a:pPr>
            <a:r>
              <a:rPr lang="en-US" b="1" i="1" dirty="0"/>
              <a:t>PA Program Goals</a:t>
            </a:r>
          </a:p>
          <a:p>
            <a:endParaRPr lang="en-US" dirty="0"/>
          </a:p>
          <a:p>
            <a:pPr marL="457200" indent="-457200">
              <a:buFont typeface="+mj-lt"/>
              <a:buAutoNum type="arabicPeriod"/>
            </a:pPr>
            <a:r>
              <a:rPr lang="en-US" dirty="0" smtClean="0"/>
              <a:t>Maintain </a:t>
            </a:r>
            <a:r>
              <a:rPr lang="en-US" dirty="0"/>
              <a:t>an applicant pool consisting of at least 24% first generation college students. </a:t>
            </a:r>
            <a:r>
              <a:rPr lang="en-US" b="1" i="1" dirty="0">
                <a:solidFill>
                  <a:srgbClr val="FF0000"/>
                </a:solidFill>
              </a:rPr>
              <a:t>20%</a:t>
            </a:r>
          </a:p>
          <a:p>
            <a:pPr marL="457200" indent="-457200">
              <a:buFont typeface="+mj-lt"/>
              <a:buAutoNum type="arabicPeriod"/>
            </a:pPr>
            <a:r>
              <a:rPr lang="en-US" dirty="0" smtClean="0"/>
              <a:t>Maintain </a:t>
            </a:r>
            <a:r>
              <a:rPr lang="en-US" dirty="0"/>
              <a:t>a 95% or better three-year average graduation rate for students entering the UTMB PA program.</a:t>
            </a:r>
          </a:p>
          <a:p>
            <a:pPr marL="457200" indent="-457200">
              <a:buFont typeface="+mj-lt"/>
              <a:buAutoNum type="arabicPeriod"/>
            </a:pPr>
            <a:r>
              <a:rPr lang="en-US" dirty="0" smtClean="0"/>
              <a:t>Maintain </a:t>
            </a:r>
            <a:r>
              <a:rPr lang="en-US" dirty="0"/>
              <a:t>at least 50% of clinical rotation sites in low income zip codes (as defined by the Centers for Medicare and Medicaid Services).</a:t>
            </a:r>
          </a:p>
          <a:p>
            <a:pPr marL="457200" indent="-457200">
              <a:buFont typeface="+mj-lt"/>
              <a:buAutoNum type="arabicPeriod"/>
            </a:pPr>
            <a:r>
              <a:rPr lang="en-US" dirty="0" smtClean="0"/>
              <a:t>Maintain </a:t>
            </a:r>
            <a:r>
              <a:rPr lang="en-US" dirty="0"/>
              <a:t>a five-year first time PANCE pass rate above the national average. </a:t>
            </a:r>
          </a:p>
          <a:p>
            <a:endParaRPr lang="en-US" dirty="0"/>
          </a:p>
        </p:txBody>
      </p:sp>
      <p:sp>
        <p:nvSpPr>
          <p:cNvPr id="3" name="Title 2"/>
          <p:cNvSpPr>
            <a:spLocks noGrp="1"/>
          </p:cNvSpPr>
          <p:nvPr>
            <p:ph type="ctrTitle"/>
          </p:nvPr>
        </p:nvSpPr>
        <p:spPr>
          <a:xfrm>
            <a:off x="381000" y="228600"/>
            <a:ext cx="8382000" cy="460375"/>
          </a:xfrm>
        </p:spPr>
        <p:txBody>
          <a:bodyPr/>
          <a:lstStyle/>
          <a:p>
            <a:r>
              <a:rPr lang="en-US" sz="3000" dirty="0"/>
              <a:t>Physician Assistant Studies :  Where We Are</a:t>
            </a:r>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29</a:t>
            </a:fld>
            <a:endParaRPr lang="en-US" dirty="0"/>
          </a:p>
        </p:txBody>
      </p:sp>
    </p:spTree>
    <p:extLst>
      <p:ext uri="{BB962C8B-B14F-4D97-AF65-F5344CB8AC3E}">
        <p14:creationId xmlns:p14="http://schemas.microsoft.com/office/powerpoint/2010/main" val="1489054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9848"/>
            <a:ext cx="8382000" cy="4525963"/>
          </a:xfrm>
        </p:spPr>
        <p:txBody>
          <a:bodyPr/>
          <a:lstStyle/>
          <a:p>
            <a:r>
              <a:rPr lang="en-US" dirty="0" smtClean="0"/>
              <a:t>TASK #1-Utilize the Weekly Relay to recognize individuals in Academic Affairs</a:t>
            </a:r>
          </a:p>
          <a:p>
            <a:pPr marL="914400" lvl="2" indent="0">
              <a:buNone/>
            </a:pPr>
            <a:endParaRPr lang="en-US" dirty="0" smtClean="0"/>
          </a:p>
          <a:p>
            <a:r>
              <a:rPr lang="en-US" dirty="0" smtClean="0"/>
              <a:t>TASK #2-Create a modified GEM Card program for Academic Affairs to recognize individuals in Academic Affairs</a:t>
            </a:r>
          </a:p>
          <a:p>
            <a:endParaRPr lang="en-US" dirty="0"/>
          </a:p>
          <a:p>
            <a:r>
              <a:rPr lang="en-US" dirty="0"/>
              <a:t>TASK #3-Utilize Academic Affairs Quarterly </a:t>
            </a:r>
            <a:r>
              <a:rPr lang="en-US" dirty="0" smtClean="0"/>
              <a:t>Meetings</a:t>
            </a:r>
          </a:p>
          <a:p>
            <a:endParaRPr lang="en-US" dirty="0"/>
          </a:p>
          <a:p>
            <a:r>
              <a:rPr lang="en-US" dirty="0"/>
              <a:t>TASK #4-Develop an online career development and cross learning portal as a “one-stop-shop” for opportunities and information</a:t>
            </a:r>
          </a:p>
          <a:p>
            <a:endParaRPr lang="en-US" dirty="0"/>
          </a:p>
          <a:p>
            <a:endParaRPr lang="en-US" dirty="0" smtClean="0"/>
          </a:p>
        </p:txBody>
      </p:sp>
      <p:sp>
        <p:nvSpPr>
          <p:cNvPr id="3" name="Title 2"/>
          <p:cNvSpPr>
            <a:spLocks noGrp="1"/>
          </p:cNvSpPr>
          <p:nvPr>
            <p:ph type="ctrTitle"/>
          </p:nvPr>
        </p:nvSpPr>
        <p:spPr>
          <a:xfrm>
            <a:off x="381000" y="228600"/>
            <a:ext cx="8382000" cy="460375"/>
          </a:xfrm>
        </p:spPr>
        <p:txBody>
          <a:bodyPr/>
          <a:lstStyle/>
          <a:p>
            <a:r>
              <a:rPr lang="en-US" sz="3000" dirty="0" smtClean="0"/>
              <a:t>Academic Affairs:  You Count Update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3</a:t>
            </a:fld>
            <a:endParaRPr lang="en-US" dirty="0"/>
          </a:p>
        </p:txBody>
      </p:sp>
    </p:spTree>
    <p:extLst>
      <p:ext uri="{BB962C8B-B14F-4D97-AF65-F5344CB8AC3E}">
        <p14:creationId xmlns:p14="http://schemas.microsoft.com/office/powerpoint/2010/main" val="2563832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pPr marL="0" indent="0" algn="ctr">
              <a:buNone/>
            </a:pPr>
            <a:r>
              <a:rPr lang="en-US" b="1" i="1" dirty="0"/>
              <a:t>PA Program Goals</a:t>
            </a:r>
          </a:p>
          <a:p>
            <a:endParaRPr lang="en-US" dirty="0"/>
          </a:p>
          <a:p>
            <a:pPr marL="457200" indent="-457200">
              <a:buFont typeface="+mj-lt"/>
              <a:buAutoNum type="arabicPeriod"/>
            </a:pPr>
            <a:r>
              <a:rPr lang="en-US" dirty="0" smtClean="0"/>
              <a:t>Maintain </a:t>
            </a:r>
            <a:r>
              <a:rPr lang="en-US" dirty="0"/>
              <a:t>an applicant pool consisting of at least 24% first generation college students. </a:t>
            </a:r>
            <a:r>
              <a:rPr lang="en-US" b="1" i="1" dirty="0">
                <a:solidFill>
                  <a:srgbClr val="FF0000"/>
                </a:solidFill>
              </a:rPr>
              <a:t>20%</a:t>
            </a:r>
          </a:p>
          <a:p>
            <a:pPr marL="457200" indent="-457200">
              <a:buFont typeface="+mj-lt"/>
              <a:buAutoNum type="arabicPeriod"/>
            </a:pPr>
            <a:r>
              <a:rPr lang="en-US" dirty="0" smtClean="0"/>
              <a:t>Maintain </a:t>
            </a:r>
            <a:r>
              <a:rPr lang="en-US" dirty="0"/>
              <a:t>a 95% or better three-year average graduation rate for students entering the UTMB PA program. </a:t>
            </a:r>
            <a:r>
              <a:rPr lang="en-US" b="1" i="1" dirty="0">
                <a:solidFill>
                  <a:srgbClr val="FF0000"/>
                </a:solidFill>
              </a:rPr>
              <a:t>97%</a:t>
            </a:r>
          </a:p>
          <a:p>
            <a:pPr marL="457200" indent="-457200">
              <a:buFont typeface="+mj-lt"/>
              <a:buAutoNum type="arabicPeriod"/>
            </a:pPr>
            <a:r>
              <a:rPr lang="en-US" dirty="0" smtClean="0"/>
              <a:t>Maintain </a:t>
            </a:r>
            <a:r>
              <a:rPr lang="en-US" dirty="0"/>
              <a:t>at least 50% of clinical rotation sites in low income zip codes (as defined by the Centers for Medicare and Medicaid Services).</a:t>
            </a:r>
          </a:p>
          <a:p>
            <a:pPr marL="457200" indent="-457200">
              <a:buFont typeface="+mj-lt"/>
              <a:buAutoNum type="arabicPeriod"/>
            </a:pPr>
            <a:r>
              <a:rPr lang="en-US" dirty="0" smtClean="0"/>
              <a:t>Maintain </a:t>
            </a:r>
            <a:r>
              <a:rPr lang="en-US" dirty="0"/>
              <a:t>a five-year first time PANCE pass rate above the national average. </a:t>
            </a:r>
          </a:p>
          <a:p>
            <a:endParaRPr lang="en-US" dirty="0"/>
          </a:p>
        </p:txBody>
      </p:sp>
      <p:sp>
        <p:nvSpPr>
          <p:cNvPr id="3" name="Title 2"/>
          <p:cNvSpPr>
            <a:spLocks noGrp="1"/>
          </p:cNvSpPr>
          <p:nvPr>
            <p:ph type="ctrTitle"/>
          </p:nvPr>
        </p:nvSpPr>
        <p:spPr>
          <a:xfrm>
            <a:off x="381000" y="228600"/>
            <a:ext cx="8382000" cy="460375"/>
          </a:xfrm>
        </p:spPr>
        <p:txBody>
          <a:bodyPr/>
          <a:lstStyle/>
          <a:p>
            <a:r>
              <a:rPr lang="en-US" sz="3000" dirty="0"/>
              <a:t>Physician Assistant Studies :  Where We Are</a:t>
            </a:r>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30</a:t>
            </a:fld>
            <a:endParaRPr lang="en-US" dirty="0"/>
          </a:p>
        </p:txBody>
      </p:sp>
    </p:spTree>
    <p:extLst>
      <p:ext uri="{BB962C8B-B14F-4D97-AF65-F5344CB8AC3E}">
        <p14:creationId xmlns:p14="http://schemas.microsoft.com/office/powerpoint/2010/main" val="2244129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pPr marL="0" indent="0" algn="ctr">
              <a:buNone/>
            </a:pPr>
            <a:r>
              <a:rPr lang="en-US" b="1" i="1" dirty="0"/>
              <a:t>PA Program Goals</a:t>
            </a:r>
          </a:p>
          <a:p>
            <a:endParaRPr lang="en-US" dirty="0"/>
          </a:p>
          <a:p>
            <a:pPr marL="457200" indent="-457200">
              <a:buFont typeface="+mj-lt"/>
              <a:buAutoNum type="arabicPeriod"/>
            </a:pPr>
            <a:r>
              <a:rPr lang="en-US" dirty="0" smtClean="0"/>
              <a:t>Maintain </a:t>
            </a:r>
            <a:r>
              <a:rPr lang="en-US" dirty="0"/>
              <a:t>an applicant pool consisting of at least 24% first generation college students. </a:t>
            </a:r>
            <a:r>
              <a:rPr lang="en-US" b="1" i="1" dirty="0">
                <a:solidFill>
                  <a:srgbClr val="FF0000"/>
                </a:solidFill>
              </a:rPr>
              <a:t>20%</a:t>
            </a:r>
          </a:p>
          <a:p>
            <a:pPr marL="457200" indent="-457200">
              <a:buFont typeface="+mj-lt"/>
              <a:buAutoNum type="arabicPeriod"/>
            </a:pPr>
            <a:r>
              <a:rPr lang="en-US" dirty="0" smtClean="0"/>
              <a:t>Maintain </a:t>
            </a:r>
            <a:r>
              <a:rPr lang="en-US" dirty="0"/>
              <a:t>a 95% or better three-year average graduation rate for students entering the UTMB PA program. </a:t>
            </a:r>
            <a:r>
              <a:rPr lang="en-US" b="1" i="1" dirty="0">
                <a:solidFill>
                  <a:srgbClr val="FF0000"/>
                </a:solidFill>
              </a:rPr>
              <a:t>97%</a:t>
            </a:r>
          </a:p>
          <a:p>
            <a:pPr marL="457200" indent="-457200">
              <a:buFont typeface="+mj-lt"/>
              <a:buAutoNum type="arabicPeriod"/>
            </a:pPr>
            <a:r>
              <a:rPr lang="en-US" dirty="0" smtClean="0"/>
              <a:t>Maintain </a:t>
            </a:r>
            <a:r>
              <a:rPr lang="en-US" dirty="0"/>
              <a:t>at least 50% of clinical rotation sites in low income zip codes (as defined by the Centers for Medicare and Medicaid Services). </a:t>
            </a:r>
            <a:r>
              <a:rPr lang="en-US" b="1" i="1" dirty="0">
                <a:solidFill>
                  <a:srgbClr val="FF0000"/>
                </a:solidFill>
              </a:rPr>
              <a:t>59%</a:t>
            </a:r>
          </a:p>
          <a:p>
            <a:pPr marL="457200" indent="-457200">
              <a:buFont typeface="+mj-lt"/>
              <a:buAutoNum type="arabicPeriod"/>
            </a:pPr>
            <a:r>
              <a:rPr lang="en-US" dirty="0" smtClean="0"/>
              <a:t>Maintain </a:t>
            </a:r>
            <a:r>
              <a:rPr lang="en-US" dirty="0"/>
              <a:t>a five-year first time PANCE pass rate above the national average. </a:t>
            </a:r>
            <a:endParaRPr lang="en-US" dirty="0">
              <a:solidFill>
                <a:srgbClr val="FF0000"/>
              </a:solidFill>
            </a:endParaRPr>
          </a:p>
          <a:p>
            <a:endParaRPr lang="en-US" dirty="0"/>
          </a:p>
        </p:txBody>
      </p:sp>
      <p:sp>
        <p:nvSpPr>
          <p:cNvPr id="3" name="Title 2"/>
          <p:cNvSpPr>
            <a:spLocks noGrp="1"/>
          </p:cNvSpPr>
          <p:nvPr>
            <p:ph type="ctrTitle"/>
          </p:nvPr>
        </p:nvSpPr>
        <p:spPr>
          <a:xfrm>
            <a:off x="381000" y="228600"/>
            <a:ext cx="8382000" cy="460375"/>
          </a:xfrm>
        </p:spPr>
        <p:txBody>
          <a:bodyPr/>
          <a:lstStyle/>
          <a:p>
            <a:r>
              <a:rPr lang="en-US" sz="3000" dirty="0"/>
              <a:t>Physician Assistant Studies :  Where We Are</a:t>
            </a:r>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31</a:t>
            </a:fld>
            <a:endParaRPr lang="en-US" dirty="0"/>
          </a:p>
        </p:txBody>
      </p:sp>
    </p:spTree>
    <p:extLst>
      <p:ext uri="{BB962C8B-B14F-4D97-AF65-F5344CB8AC3E}">
        <p14:creationId xmlns:p14="http://schemas.microsoft.com/office/powerpoint/2010/main" val="4097846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501F611-80B8-41BE-8B1C-3BDA015115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43000"/>
            <a:ext cx="8686800" cy="3429000"/>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1F7A9C38-9F28-4376-9F1A-A60A7FB41B76}"/>
              </a:ext>
            </a:extLst>
          </p:cNvPr>
          <p:cNvSpPr>
            <a:spLocks noGrp="1"/>
          </p:cNvSpPr>
          <p:nvPr>
            <p:ph type="ctrTitle"/>
          </p:nvPr>
        </p:nvSpPr>
        <p:spPr/>
        <p:txBody>
          <a:bodyPr/>
          <a:lstStyle/>
          <a:p>
            <a:r>
              <a:rPr lang="en-US" dirty="0"/>
              <a:t>UTMB PA Program PANCE Results</a:t>
            </a:r>
          </a:p>
        </p:txBody>
      </p:sp>
      <p:sp>
        <p:nvSpPr>
          <p:cNvPr id="4" name="Slide Number Placeholder 3">
            <a:extLst>
              <a:ext uri="{FF2B5EF4-FFF2-40B4-BE49-F238E27FC236}">
                <a16:creationId xmlns:a16="http://schemas.microsoft.com/office/drawing/2014/main" id="{4BE24026-5468-4DD0-AC2A-BE53D1F20E7A}"/>
              </a:ext>
            </a:extLst>
          </p:cNvPr>
          <p:cNvSpPr>
            <a:spLocks noGrp="1"/>
          </p:cNvSpPr>
          <p:nvPr>
            <p:ph type="sldNum" sz="quarter" idx="12"/>
          </p:nvPr>
        </p:nvSpPr>
        <p:spPr/>
        <p:txBody>
          <a:bodyPr/>
          <a:lstStyle/>
          <a:p>
            <a:pPr>
              <a:defRPr/>
            </a:pPr>
            <a:fld id="{B145B6FB-2C90-4180-94FC-9132F985177C}" type="slidenum">
              <a:rPr lang="en-US" smtClean="0"/>
              <a:pPr>
                <a:defRPr/>
              </a:pPr>
              <a:t>32</a:t>
            </a:fld>
            <a:endParaRPr lang="en-US" dirty="0"/>
          </a:p>
        </p:txBody>
      </p:sp>
    </p:spTree>
    <p:extLst>
      <p:ext uri="{BB962C8B-B14F-4D97-AF65-F5344CB8AC3E}">
        <p14:creationId xmlns:p14="http://schemas.microsoft.com/office/powerpoint/2010/main" val="4154296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pPr marL="0" indent="0" algn="ctr">
              <a:buNone/>
            </a:pPr>
            <a:r>
              <a:rPr lang="en-US" b="1" dirty="0" smtClean="0"/>
              <a:t>Accreditation</a:t>
            </a:r>
          </a:p>
          <a:p>
            <a:pPr marL="0" indent="0" algn="ctr">
              <a:buNone/>
            </a:pPr>
            <a:endParaRPr lang="en-US" sz="800" dirty="0"/>
          </a:p>
          <a:p>
            <a:r>
              <a:rPr lang="en-US" sz="2000" dirty="0"/>
              <a:t>At its July 2017 meeting, the Accreditation Review Commission on Education for the Physician Assistant (ARC-PA) placed the University of Texas Medical Branch Physician Assistant program, sponsored by the University of Texas Medical Branch, on Accreditation-Probation status until its next review in June 2019</a:t>
            </a:r>
            <a:r>
              <a:rPr lang="en-US" sz="2000" dirty="0" smtClean="0"/>
              <a:t>. </a:t>
            </a:r>
          </a:p>
          <a:p>
            <a:endParaRPr lang="en-US" sz="800" dirty="0" smtClean="0"/>
          </a:p>
          <a:p>
            <a:r>
              <a:rPr lang="en-US" sz="2000" dirty="0" smtClean="0"/>
              <a:t>ARC-PA </a:t>
            </a:r>
            <a:r>
              <a:rPr lang="en-US" sz="2000" dirty="0"/>
              <a:t>Site Visit is scheduled for 25-26 March </a:t>
            </a:r>
            <a:r>
              <a:rPr lang="en-US" sz="2000" dirty="0" smtClean="0"/>
              <a:t>2019</a:t>
            </a:r>
          </a:p>
          <a:p>
            <a:endParaRPr lang="en-US" sz="800" dirty="0"/>
          </a:p>
          <a:p>
            <a:r>
              <a:rPr lang="en-US" dirty="0" smtClean="0"/>
              <a:t>Faculty </a:t>
            </a:r>
            <a:r>
              <a:rPr lang="en-US" dirty="0"/>
              <a:t>has been re-organized to better facilitate continuity and succession</a:t>
            </a:r>
            <a:r>
              <a:rPr lang="en-US" dirty="0" smtClean="0"/>
              <a:t>.</a:t>
            </a:r>
          </a:p>
          <a:p>
            <a:endParaRPr lang="en-US" sz="800" dirty="0"/>
          </a:p>
          <a:p>
            <a:r>
              <a:rPr lang="en-US" dirty="0"/>
              <a:t>Curriculum is being evaluated and revised to include more Supervised Clinical Practice Experiences. </a:t>
            </a:r>
          </a:p>
        </p:txBody>
      </p:sp>
      <p:sp>
        <p:nvSpPr>
          <p:cNvPr id="3" name="Title 2"/>
          <p:cNvSpPr>
            <a:spLocks noGrp="1"/>
          </p:cNvSpPr>
          <p:nvPr>
            <p:ph type="ctrTitle"/>
          </p:nvPr>
        </p:nvSpPr>
        <p:spPr>
          <a:xfrm>
            <a:off x="381000" y="228600"/>
            <a:ext cx="8763000" cy="460375"/>
          </a:xfrm>
        </p:spPr>
        <p:txBody>
          <a:bodyPr/>
          <a:lstStyle/>
          <a:p>
            <a:r>
              <a:rPr lang="en-US" sz="3000" dirty="0"/>
              <a:t>Physician Assistant Studies:  Where We Are Going</a:t>
            </a:r>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33</a:t>
            </a:fld>
            <a:endParaRPr lang="en-US" dirty="0"/>
          </a:p>
        </p:txBody>
      </p:sp>
    </p:spTree>
    <p:extLst>
      <p:ext uri="{BB962C8B-B14F-4D97-AF65-F5344CB8AC3E}">
        <p14:creationId xmlns:p14="http://schemas.microsoft.com/office/powerpoint/2010/main" val="1198588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r>
              <a:rPr lang="en-US" dirty="0" smtClean="0"/>
              <a:t>Quarterly Meetings</a:t>
            </a:r>
          </a:p>
          <a:p>
            <a:pPr lvl="1"/>
            <a:r>
              <a:rPr lang="en-US" dirty="0" smtClean="0"/>
              <a:t>2 times per year</a:t>
            </a:r>
          </a:p>
          <a:p>
            <a:pPr lvl="1"/>
            <a:r>
              <a:rPr lang="en-US" dirty="0" smtClean="0"/>
              <a:t>3 times per year</a:t>
            </a:r>
          </a:p>
          <a:p>
            <a:pPr lvl="1"/>
            <a:r>
              <a:rPr lang="en-US" dirty="0" smtClean="0"/>
              <a:t>4 times per year</a:t>
            </a:r>
          </a:p>
          <a:p>
            <a:pPr lvl="1"/>
            <a:endParaRPr lang="en-US" dirty="0"/>
          </a:p>
          <a:p>
            <a:r>
              <a:rPr lang="en-US" dirty="0" smtClean="0"/>
              <a:t>Mission</a:t>
            </a:r>
          </a:p>
          <a:p>
            <a:pPr lvl="1"/>
            <a:endParaRPr lang="en-US" dirty="0"/>
          </a:p>
          <a:p>
            <a:pPr lvl="1"/>
            <a:endParaRPr lang="en-US" dirty="0" smtClean="0"/>
          </a:p>
        </p:txBody>
      </p:sp>
      <p:sp>
        <p:nvSpPr>
          <p:cNvPr id="3" name="Title 2"/>
          <p:cNvSpPr>
            <a:spLocks noGrp="1"/>
          </p:cNvSpPr>
          <p:nvPr>
            <p:ph type="ctrTitle"/>
          </p:nvPr>
        </p:nvSpPr>
        <p:spPr>
          <a:xfrm>
            <a:off x="381000" y="228600"/>
            <a:ext cx="8382000" cy="460375"/>
          </a:xfrm>
        </p:spPr>
        <p:txBody>
          <a:bodyPr/>
          <a:lstStyle/>
          <a:p>
            <a:r>
              <a:rPr lang="en-US" sz="3000" dirty="0" smtClean="0"/>
              <a:t>Academic Affairs Wrap Up</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34</a:t>
            </a:fld>
            <a:endParaRPr lang="en-US" dirty="0"/>
          </a:p>
        </p:txBody>
      </p:sp>
    </p:spTree>
    <p:extLst>
      <p:ext uri="{BB962C8B-B14F-4D97-AF65-F5344CB8AC3E}">
        <p14:creationId xmlns:p14="http://schemas.microsoft.com/office/powerpoint/2010/main" val="300422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pPr lvl="1"/>
            <a:endParaRPr lang="en-US" dirty="0"/>
          </a:p>
          <a:p>
            <a:pPr marL="457200" lvl="1" indent="0" algn="ctr">
              <a:buNone/>
            </a:pPr>
            <a:r>
              <a:rPr lang="en-US" sz="5400" dirty="0" smtClean="0"/>
              <a:t>ACADEMIC AFFAIRS </a:t>
            </a:r>
            <a:r>
              <a:rPr lang="en-US" sz="5400" dirty="0" smtClean="0">
                <a:solidFill>
                  <a:srgbClr val="C00000"/>
                </a:solidFill>
              </a:rPr>
              <a:t>ALL-STAR AWARD </a:t>
            </a:r>
            <a:r>
              <a:rPr lang="en-US" sz="5400" dirty="0" smtClean="0"/>
              <a:t>RECIPIENTS</a:t>
            </a:r>
          </a:p>
        </p:txBody>
      </p:sp>
      <p:sp>
        <p:nvSpPr>
          <p:cNvPr id="3" name="Title 2"/>
          <p:cNvSpPr>
            <a:spLocks noGrp="1"/>
          </p:cNvSpPr>
          <p:nvPr>
            <p:ph type="ctrTitle"/>
          </p:nvPr>
        </p:nvSpPr>
        <p:spPr>
          <a:xfrm>
            <a:off x="381000" y="228600"/>
            <a:ext cx="8382000" cy="460375"/>
          </a:xfrm>
        </p:spPr>
        <p:txBody>
          <a:bodyPr/>
          <a:lstStyle/>
          <a:p>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35</a:t>
            </a:fld>
            <a:endParaRPr lang="en-US" dirty="0"/>
          </a:p>
        </p:txBody>
      </p:sp>
      <p:pic>
        <p:nvPicPr>
          <p:cNvPr id="8" name="Picture 7"/>
          <p:cNvPicPr>
            <a:picLocks noChangeAspect="1"/>
          </p:cNvPicPr>
          <p:nvPr/>
        </p:nvPicPr>
        <p:blipFill>
          <a:blip r:embed="rId3"/>
          <a:stretch>
            <a:fillRect/>
          </a:stretch>
        </p:blipFill>
        <p:spPr>
          <a:xfrm rot="20414712">
            <a:off x="533400" y="3962400"/>
            <a:ext cx="1828959" cy="1828959"/>
          </a:xfrm>
          <a:prstGeom prst="rect">
            <a:avLst/>
          </a:prstGeom>
        </p:spPr>
      </p:pic>
      <p:pic>
        <p:nvPicPr>
          <p:cNvPr id="10" name="Picture 9"/>
          <p:cNvPicPr>
            <a:picLocks noChangeAspect="1"/>
          </p:cNvPicPr>
          <p:nvPr/>
        </p:nvPicPr>
        <p:blipFill>
          <a:blip r:embed="rId3"/>
          <a:stretch>
            <a:fillRect/>
          </a:stretch>
        </p:blipFill>
        <p:spPr>
          <a:xfrm>
            <a:off x="7010241" y="3707129"/>
            <a:ext cx="1828959" cy="1828959"/>
          </a:xfrm>
          <a:prstGeom prst="rect">
            <a:avLst/>
          </a:prstGeom>
        </p:spPr>
      </p:pic>
      <p:pic>
        <p:nvPicPr>
          <p:cNvPr id="11" name="Picture 10"/>
          <p:cNvPicPr>
            <a:picLocks noChangeAspect="1"/>
          </p:cNvPicPr>
          <p:nvPr/>
        </p:nvPicPr>
        <p:blipFill>
          <a:blip r:embed="rId3"/>
          <a:stretch>
            <a:fillRect/>
          </a:stretch>
        </p:blipFill>
        <p:spPr>
          <a:xfrm rot="753312">
            <a:off x="3631769" y="4280101"/>
            <a:ext cx="1933650" cy="19336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3" name="Picture 12"/>
          <p:cNvPicPr>
            <a:picLocks noChangeAspect="1"/>
          </p:cNvPicPr>
          <p:nvPr/>
        </p:nvPicPr>
        <p:blipFill>
          <a:blip r:embed="rId4"/>
          <a:stretch>
            <a:fillRect/>
          </a:stretch>
        </p:blipFill>
        <p:spPr>
          <a:xfrm>
            <a:off x="5632983" y="4074342"/>
            <a:ext cx="1097382" cy="1094532"/>
          </a:xfrm>
          <a:prstGeom prst="rect">
            <a:avLst/>
          </a:prstGeom>
        </p:spPr>
      </p:pic>
      <p:pic>
        <p:nvPicPr>
          <p:cNvPr id="14" name="Picture 13"/>
          <p:cNvPicPr>
            <a:picLocks noChangeAspect="1"/>
          </p:cNvPicPr>
          <p:nvPr/>
        </p:nvPicPr>
        <p:blipFill>
          <a:blip r:embed="rId5"/>
          <a:stretch>
            <a:fillRect/>
          </a:stretch>
        </p:blipFill>
        <p:spPr>
          <a:xfrm rot="528737">
            <a:off x="2474628" y="4974560"/>
            <a:ext cx="1097375" cy="1097375"/>
          </a:xfrm>
          <a:prstGeom prst="rect">
            <a:avLst/>
          </a:prstGeom>
        </p:spPr>
      </p:pic>
      <p:pic>
        <p:nvPicPr>
          <p:cNvPr id="17" name="Picture 16"/>
          <p:cNvPicPr>
            <a:picLocks noChangeAspect="1"/>
          </p:cNvPicPr>
          <p:nvPr/>
        </p:nvPicPr>
        <p:blipFill>
          <a:blip r:embed="rId5"/>
          <a:stretch>
            <a:fillRect/>
          </a:stretch>
        </p:blipFill>
        <p:spPr>
          <a:xfrm>
            <a:off x="360872" y="2411175"/>
            <a:ext cx="1612063" cy="1612063"/>
          </a:xfrm>
          <a:prstGeom prst="rect">
            <a:avLst/>
          </a:prstGeom>
        </p:spPr>
      </p:pic>
      <p:pic>
        <p:nvPicPr>
          <p:cNvPr id="18" name="Picture 17"/>
          <p:cNvPicPr>
            <a:picLocks noChangeAspect="1"/>
          </p:cNvPicPr>
          <p:nvPr/>
        </p:nvPicPr>
        <p:blipFill>
          <a:blip r:embed="rId5"/>
          <a:stretch>
            <a:fillRect/>
          </a:stretch>
        </p:blipFill>
        <p:spPr>
          <a:xfrm>
            <a:off x="7833312" y="2457856"/>
            <a:ext cx="1097375" cy="1097375"/>
          </a:xfrm>
          <a:prstGeom prst="rect">
            <a:avLst/>
          </a:prstGeom>
        </p:spPr>
      </p:pic>
      <p:sp>
        <p:nvSpPr>
          <p:cNvPr id="5" name="TextBox 4"/>
          <p:cNvSpPr txBox="1"/>
          <p:nvPr/>
        </p:nvSpPr>
        <p:spPr>
          <a:xfrm>
            <a:off x="1605041" y="492091"/>
            <a:ext cx="7178087" cy="838200"/>
          </a:xfrm>
          <a:prstGeom prst="rect">
            <a:avLst/>
          </a:prstGeom>
          <a:solidFill>
            <a:schemeClr val="bg1"/>
          </a:solidFill>
        </p:spPr>
        <p:txBody>
          <a:bodyPr wrap="square" rtlCol="0">
            <a:spAutoFit/>
          </a:bodyPr>
          <a:lstStyle/>
          <a:p>
            <a:endParaRPr lang="en-US" dirty="0"/>
          </a:p>
        </p:txBody>
      </p:sp>
      <p:pic>
        <p:nvPicPr>
          <p:cNvPr id="16" name="Picture 15"/>
          <p:cNvPicPr>
            <a:picLocks noChangeAspect="1"/>
          </p:cNvPicPr>
          <p:nvPr/>
        </p:nvPicPr>
        <p:blipFill>
          <a:blip r:embed="rId5"/>
          <a:stretch>
            <a:fillRect/>
          </a:stretch>
        </p:blipFill>
        <p:spPr>
          <a:xfrm rot="2548968">
            <a:off x="2779469" y="248847"/>
            <a:ext cx="1097375" cy="1097375"/>
          </a:xfrm>
          <a:prstGeom prst="rect">
            <a:avLst/>
          </a:prstGeom>
        </p:spPr>
      </p:pic>
      <p:pic>
        <p:nvPicPr>
          <p:cNvPr id="15" name="Picture 14"/>
          <p:cNvPicPr>
            <a:picLocks noChangeAspect="1"/>
          </p:cNvPicPr>
          <p:nvPr/>
        </p:nvPicPr>
        <p:blipFill>
          <a:blip r:embed="rId5"/>
          <a:stretch>
            <a:fillRect/>
          </a:stretch>
        </p:blipFill>
        <p:spPr>
          <a:xfrm>
            <a:off x="4828212" y="612933"/>
            <a:ext cx="1097375" cy="1097375"/>
          </a:xfrm>
          <a:prstGeom prst="rect">
            <a:avLst/>
          </a:prstGeom>
        </p:spPr>
      </p:pic>
      <p:pic>
        <p:nvPicPr>
          <p:cNvPr id="9" name="Picture 8"/>
          <p:cNvPicPr>
            <a:picLocks noChangeAspect="1"/>
          </p:cNvPicPr>
          <p:nvPr/>
        </p:nvPicPr>
        <p:blipFill>
          <a:blip r:embed="rId3"/>
          <a:stretch>
            <a:fillRect/>
          </a:stretch>
        </p:blipFill>
        <p:spPr>
          <a:xfrm rot="1057774">
            <a:off x="6890844" y="153988"/>
            <a:ext cx="1447800" cy="1447800"/>
          </a:xfrm>
          <a:prstGeom prst="rect">
            <a:avLst/>
          </a:prstGeom>
        </p:spPr>
      </p:pic>
      <p:pic>
        <p:nvPicPr>
          <p:cNvPr id="12" name="Picture 11"/>
          <p:cNvPicPr>
            <a:picLocks noChangeAspect="1"/>
          </p:cNvPicPr>
          <p:nvPr/>
        </p:nvPicPr>
        <p:blipFill>
          <a:blip r:embed="rId3"/>
          <a:stretch>
            <a:fillRect/>
          </a:stretch>
        </p:blipFill>
        <p:spPr>
          <a:xfrm rot="1395286">
            <a:off x="172315" y="207668"/>
            <a:ext cx="1695455" cy="1695455"/>
          </a:xfrm>
          <a:prstGeom prst="rect">
            <a:avLst/>
          </a:prstGeom>
        </p:spPr>
      </p:pic>
    </p:spTree>
    <p:extLst>
      <p:ext uri="{BB962C8B-B14F-4D97-AF65-F5344CB8AC3E}">
        <p14:creationId xmlns:p14="http://schemas.microsoft.com/office/powerpoint/2010/main" val="2165278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750" tmFilter="0, 0; .2, .5; .8, .5; 1, 0"/>
                                        <p:tgtEl>
                                          <p:spTgt spid="12"/>
                                        </p:tgtEl>
                                      </p:cBhvr>
                                    </p:animEffect>
                                    <p:animScale>
                                      <p:cBhvr>
                                        <p:cTn id="7" dur="375" autoRev="1" fill="hold"/>
                                        <p:tgtEl>
                                          <p:spTgt spid="12"/>
                                        </p:tgtEl>
                                      </p:cBhvr>
                                      <p:by x="105000" y="105000"/>
                                    </p:animScale>
                                  </p:childTnLst>
                                </p:cTn>
                              </p:par>
                            </p:childTnLst>
                          </p:cTn>
                        </p:par>
                        <p:par>
                          <p:cTn id="8" fill="hold">
                            <p:stCondLst>
                              <p:cond delay="750"/>
                            </p:stCondLst>
                            <p:childTnLst>
                              <p:par>
                                <p:cTn id="9" presetID="26" presetClass="emph" presetSubtype="0" fill="hold" nodeType="afterEffect">
                                  <p:stCondLst>
                                    <p:cond delay="0"/>
                                  </p:stCondLst>
                                  <p:childTnLst>
                                    <p:animEffect transition="out" filter="fade">
                                      <p:cBhvr>
                                        <p:cTn id="10" dur="750" tmFilter="0, 0; .2, .5; .8, .5; 1, 0"/>
                                        <p:tgtEl>
                                          <p:spTgt spid="16"/>
                                        </p:tgtEl>
                                      </p:cBhvr>
                                    </p:animEffect>
                                    <p:animScale>
                                      <p:cBhvr>
                                        <p:cTn id="11" dur="375" autoRev="1" fill="hold"/>
                                        <p:tgtEl>
                                          <p:spTgt spid="16"/>
                                        </p:tgtEl>
                                      </p:cBhvr>
                                      <p:by x="105000" y="105000"/>
                                    </p:animScale>
                                  </p:childTnLst>
                                </p:cTn>
                              </p:par>
                            </p:childTnLst>
                          </p:cTn>
                        </p:par>
                        <p:par>
                          <p:cTn id="12" fill="hold">
                            <p:stCondLst>
                              <p:cond delay="1500"/>
                            </p:stCondLst>
                            <p:childTnLst>
                              <p:par>
                                <p:cTn id="13" presetID="26" presetClass="emph" presetSubtype="0" fill="hold" nodeType="afterEffect">
                                  <p:stCondLst>
                                    <p:cond delay="0"/>
                                  </p:stCondLst>
                                  <p:childTnLst>
                                    <p:animEffect transition="out" filter="fade">
                                      <p:cBhvr>
                                        <p:cTn id="14" dur="750" tmFilter="0, 0; .2, .5; .8, .5; 1, 0"/>
                                        <p:tgtEl>
                                          <p:spTgt spid="15"/>
                                        </p:tgtEl>
                                      </p:cBhvr>
                                    </p:animEffect>
                                    <p:animScale>
                                      <p:cBhvr>
                                        <p:cTn id="15" dur="375" autoRev="1" fill="hold"/>
                                        <p:tgtEl>
                                          <p:spTgt spid="15"/>
                                        </p:tgtEl>
                                      </p:cBhvr>
                                      <p:by x="105000" y="105000"/>
                                    </p:animScale>
                                  </p:childTnLst>
                                </p:cTn>
                              </p:par>
                            </p:childTnLst>
                          </p:cTn>
                        </p:par>
                        <p:par>
                          <p:cTn id="16" fill="hold">
                            <p:stCondLst>
                              <p:cond delay="2250"/>
                            </p:stCondLst>
                            <p:childTnLst>
                              <p:par>
                                <p:cTn id="17" presetID="26" presetClass="emph" presetSubtype="0" fill="hold" nodeType="afterEffect">
                                  <p:stCondLst>
                                    <p:cond delay="0"/>
                                  </p:stCondLst>
                                  <p:childTnLst>
                                    <p:animEffect transition="out" filter="fade">
                                      <p:cBhvr>
                                        <p:cTn id="18" dur="750" tmFilter="0, 0; .2, .5; .8, .5; 1, 0"/>
                                        <p:tgtEl>
                                          <p:spTgt spid="11"/>
                                        </p:tgtEl>
                                      </p:cBhvr>
                                    </p:animEffect>
                                    <p:animScale>
                                      <p:cBhvr>
                                        <p:cTn id="19" dur="375" autoRev="1" fill="hold"/>
                                        <p:tgtEl>
                                          <p:spTgt spid="11"/>
                                        </p:tgtEl>
                                      </p:cBhvr>
                                      <p:by x="105000" y="105000"/>
                                    </p:animScale>
                                  </p:childTnLst>
                                </p:cTn>
                              </p:par>
                            </p:childTnLst>
                          </p:cTn>
                        </p:par>
                        <p:par>
                          <p:cTn id="20" fill="hold">
                            <p:stCondLst>
                              <p:cond delay="3000"/>
                            </p:stCondLst>
                            <p:childTnLst>
                              <p:par>
                                <p:cTn id="21" presetID="26" presetClass="emph" presetSubtype="0" fill="hold" nodeType="afterEffect">
                                  <p:stCondLst>
                                    <p:cond delay="0"/>
                                  </p:stCondLst>
                                  <p:childTnLst>
                                    <p:animEffect transition="out" filter="fade">
                                      <p:cBhvr>
                                        <p:cTn id="22" dur="750" tmFilter="0, 0; .2, .5; .8, .5; 1, 0"/>
                                        <p:tgtEl>
                                          <p:spTgt spid="9"/>
                                        </p:tgtEl>
                                      </p:cBhvr>
                                    </p:animEffect>
                                    <p:animScale>
                                      <p:cBhvr>
                                        <p:cTn id="23" dur="375" autoRev="1" fill="hold"/>
                                        <p:tgtEl>
                                          <p:spTgt spid="9"/>
                                        </p:tgtEl>
                                      </p:cBhvr>
                                      <p:by x="105000" y="105000"/>
                                    </p:animScale>
                                  </p:childTnLst>
                                </p:cTn>
                              </p:par>
                            </p:childTnLst>
                          </p:cTn>
                        </p:par>
                        <p:par>
                          <p:cTn id="24" fill="hold">
                            <p:stCondLst>
                              <p:cond delay="3750"/>
                            </p:stCondLst>
                            <p:childTnLst>
                              <p:par>
                                <p:cTn id="25" presetID="26" presetClass="emph" presetSubtype="0" fill="hold" nodeType="afterEffect">
                                  <p:stCondLst>
                                    <p:cond delay="0"/>
                                  </p:stCondLst>
                                  <p:childTnLst>
                                    <p:animEffect transition="out" filter="fade">
                                      <p:cBhvr>
                                        <p:cTn id="26" dur="750" tmFilter="0, 0; .2, .5; .8, .5; 1, 0"/>
                                        <p:tgtEl>
                                          <p:spTgt spid="14"/>
                                        </p:tgtEl>
                                      </p:cBhvr>
                                    </p:animEffect>
                                    <p:animScale>
                                      <p:cBhvr>
                                        <p:cTn id="27" dur="375" autoRev="1" fill="hold"/>
                                        <p:tgtEl>
                                          <p:spTgt spid="14"/>
                                        </p:tgtEl>
                                      </p:cBhvr>
                                      <p:by x="105000" y="105000"/>
                                    </p:animScale>
                                  </p:childTnLst>
                                </p:cTn>
                              </p:par>
                            </p:childTnLst>
                          </p:cTn>
                        </p:par>
                        <p:par>
                          <p:cTn id="28" fill="hold">
                            <p:stCondLst>
                              <p:cond delay="4500"/>
                            </p:stCondLst>
                            <p:childTnLst>
                              <p:par>
                                <p:cTn id="29" presetID="26" presetClass="emph" presetSubtype="0" fill="hold" nodeType="afterEffect">
                                  <p:stCondLst>
                                    <p:cond delay="0"/>
                                  </p:stCondLst>
                                  <p:childTnLst>
                                    <p:animEffect transition="out" filter="fade">
                                      <p:cBhvr>
                                        <p:cTn id="30" dur="750" tmFilter="0, 0; .2, .5; .8, .5; 1, 0"/>
                                        <p:tgtEl>
                                          <p:spTgt spid="17"/>
                                        </p:tgtEl>
                                      </p:cBhvr>
                                    </p:animEffect>
                                    <p:animScale>
                                      <p:cBhvr>
                                        <p:cTn id="31" dur="375" autoRev="1" fill="hold"/>
                                        <p:tgtEl>
                                          <p:spTgt spid="17"/>
                                        </p:tgtEl>
                                      </p:cBhvr>
                                      <p:by x="105000" y="105000"/>
                                    </p:animScale>
                                  </p:childTnLst>
                                </p:cTn>
                              </p:par>
                            </p:childTnLst>
                          </p:cTn>
                        </p:par>
                        <p:par>
                          <p:cTn id="32" fill="hold">
                            <p:stCondLst>
                              <p:cond delay="5250"/>
                            </p:stCondLst>
                            <p:childTnLst>
                              <p:par>
                                <p:cTn id="33" presetID="26" presetClass="emph" presetSubtype="0" fill="hold" nodeType="afterEffect">
                                  <p:stCondLst>
                                    <p:cond delay="0"/>
                                  </p:stCondLst>
                                  <p:childTnLst>
                                    <p:animEffect transition="out" filter="fade">
                                      <p:cBhvr>
                                        <p:cTn id="34" dur="750" tmFilter="0, 0; .2, .5; .8, .5; 1, 0"/>
                                        <p:tgtEl>
                                          <p:spTgt spid="8"/>
                                        </p:tgtEl>
                                      </p:cBhvr>
                                    </p:animEffect>
                                    <p:animScale>
                                      <p:cBhvr>
                                        <p:cTn id="35" dur="375" autoRev="1" fill="hold"/>
                                        <p:tgtEl>
                                          <p:spTgt spid="8"/>
                                        </p:tgtEl>
                                      </p:cBhvr>
                                      <p:by x="105000" y="105000"/>
                                    </p:animScale>
                                  </p:childTnLst>
                                </p:cTn>
                              </p:par>
                            </p:childTnLst>
                          </p:cTn>
                        </p:par>
                        <p:par>
                          <p:cTn id="36" fill="hold">
                            <p:stCondLst>
                              <p:cond delay="6000"/>
                            </p:stCondLst>
                            <p:childTnLst>
                              <p:par>
                                <p:cTn id="37" presetID="26" presetClass="emph" presetSubtype="0" fill="hold" nodeType="afterEffect">
                                  <p:stCondLst>
                                    <p:cond delay="0"/>
                                  </p:stCondLst>
                                  <p:childTnLst>
                                    <p:animEffect transition="out" filter="fade">
                                      <p:cBhvr>
                                        <p:cTn id="38" dur="750" tmFilter="0, 0; .2, .5; .8, .5; 1, 0"/>
                                        <p:tgtEl>
                                          <p:spTgt spid="18"/>
                                        </p:tgtEl>
                                      </p:cBhvr>
                                    </p:animEffect>
                                    <p:animScale>
                                      <p:cBhvr>
                                        <p:cTn id="39" dur="375" autoRev="1" fill="hold"/>
                                        <p:tgtEl>
                                          <p:spTgt spid="18"/>
                                        </p:tgtEl>
                                      </p:cBhvr>
                                      <p:by x="105000" y="105000"/>
                                    </p:animScale>
                                  </p:childTnLst>
                                </p:cTn>
                              </p:par>
                            </p:childTnLst>
                          </p:cTn>
                        </p:par>
                        <p:par>
                          <p:cTn id="40" fill="hold">
                            <p:stCondLst>
                              <p:cond delay="6750"/>
                            </p:stCondLst>
                            <p:childTnLst>
                              <p:par>
                                <p:cTn id="41" presetID="26" presetClass="emph" presetSubtype="0" fill="hold" nodeType="afterEffect">
                                  <p:stCondLst>
                                    <p:cond delay="0"/>
                                  </p:stCondLst>
                                  <p:childTnLst>
                                    <p:animEffect transition="out" filter="fade">
                                      <p:cBhvr>
                                        <p:cTn id="42" dur="750" tmFilter="0, 0; .2, .5; .8, .5; 1, 0"/>
                                        <p:tgtEl>
                                          <p:spTgt spid="13"/>
                                        </p:tgtEl>
                                      </p:cBhvr>
                                    </p:animEffect>
                                    <p:animScale>
                                      <p:cBhvr>
                                        <p:cTn id="43" dur="375" autoRev="1" fill="hold"/>
                                        <p:tgtEl>
                                          <p:spTgt spid="13"/>
                                        </p:tgtEl>
                                      </p:cBhvr>
                                      <p:by x="105000" y="105000"/>
                                    </p:animScale>
                                  </p:childTnLst>
                                </p:cTn>
                              </p:par>
                            </p:childTnLst>
                          </p:cTn>
                        </p:par>
                        <p:par>
                          <p:cTn id="44" fill="hold">
                            <p:stCondLst>
                              <p:cond delay="7500"/>
                            </p:stCondLst>
                            <p:childTnLst>
                              <p:par>
                                <p:cTn id="45" presetID="26" presetClass="emph" presetSubtype="0" fill="hold" nodeType="afterEffect">
                                  <p:stCondLst>
                                    <p:cond delay="0"/>
                                  </p:stCondLst>
                                  <p:childTnLst>
                                    <p:animEffect transition="out" filter="fade">
                                      <p:cBhvr>
                                        <p:cTn id="46" dur="750" tmFilter="0, 0; .2, .5; .8, .5; 1, 0"/>
                                        <p:tgtEl>
                                          <p:spTgt spid="10"/>
                                        </p:tgtEl>
                                      </p:cBhvr>
                                    </p:animEffect>
                                    <p:animScale>
                                      <p:cBhvr>
                                        <p:cTn id="47"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25963"/>
          </a:xfrm>
        </p:spPr>
        <p:txBody>
          <a:bodyPr/>
          <a:lstStyle/>
          <a:p>
            <a:pPr marL="0" lvl="1" indent="0" algn="ctr">
              <a:buNone/>
            </a:pPr>
            <a:endParaRPr lang="en-US" sz="2500" u="dbl" dirty="0" smtClean="0">
              <a:solidFill>
                <a:srgbClr val="366195"/>
              </a:solidFill>
            </a:endParaRPr>
          </a:p>
          <a:p>
            <a:pPr marL="0" lvl="1" indent="0" algn="ctr">
              <a:buNone/>
            </a:pPr>
            <a:r>
              <a:rPr lang="en-US" sz="4400" u="dbl" dirty="0" smtClean="0">
                <a:solidFill>
                  <a:srgbClr val="366195"/>
                </a:solidFill>
              </a:rPr>
              <a:t>CONGRATULATIONS</a:t>
            </a:r>
          </a:p>
          <a:p>
            <a:pPr marL="0" lvl="1" indent="0" algn="ctr">
              <a:buNone/>
            </a:pPr>
            <a:r>
              <a:rPr lang="en-US" sz="6600" dirty="0" smtClean="0">
                <a:solidFill>
                  <a:srgbClr val="C00000"/>
                </a:solidFill>
              </a:rPr>
              <a:t>Alma Block</a:t>
            </a:r>
          </a:p>
          <a:p>
            <a:pPr marL="0" lvl="1" indent="0" algn="ctr">
              <a:buNone/>
            </a:pPr>
            <a:r>
              <a:rPr lang="en-US" sz="4400" dirty="0" smtClean="0">
                <a:solidFill>
                  <a:srgbClr val="366195"/>
                </a:solidFill>
              </a:rPr>
              <a:t>Administrative Secretary</a:t>
            </a:r>
          </a:p>
          <a:p>
            <a:pPr marL="0" lvl="1" indent="0" algn="ctr">
              <a:buNone/>
            </a:pPr>
            <a:r>
              <a:rPr lang="en-US" sz="4400" dirty="0" smtClean="0">
                <a:solidFill>
                  <a:srgbClr val="366195"/>
                </a:solidFill>
              </a:rPr>
              <a:t>Educational Affairs</a:t>
            </a:r>
          </a:p>
        </p:txBody>
      </p:sp>
      <p:sp>
        <p:nvSpPr>
          <p:cNvPr id="3" name="Title 2"/>
          <p:cNvSpPr>
            <a:spLocks noGrp="1"/>
          </p:cNvSpPr>
          <p:nvPr>
            <p:ph type="ctrTitle"/>
          </p:nvPr>
        </p:nvSpPr>
        <p:spPr>
          <a:xfrm>
            <a:off x="381000" y="228600"/>
            <a:ext cx="8382000" cy="460375"/>
          </a:xfrm>
        </p:spPr>
        <p:txBody>
          <a:bodyPr/>
          <a:lstStyle/>
          <a:p>
            <a:pPr algn="ctr"/>
            <a:r>
              <a:rPr lang="en-US" sz="2800" dirty="0"/>
              <a:t>Academic Affairs All-Star </a:t>
            </a:r>
            <a:r>
              <a:rPr lang="en-US" sz="2800" dirty="0" smtClean="0"/>
              <a:t>Award</a:t>
            </a:r>
            <a:endParaRPr lang="en-US" sz="28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36</a:t>
            </a:fld>
            <a:endParaRPr lang="en-US" dirty="0"/>
          </a:p>
        </p:txBody>
      </p:sp>
    </p:spTree>
    <p:extLst>
      <p:ext uri="{BB962C8B-B14F-4D97-AF65-F5344CB8AC3E}">
        <p14:creationId xmlns:p14="http://schemas.microsoft.com/office/powerpoint/2010/main" val="3160096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25963"/>
          </a:xfrm>
        </p:spPr>
        <p:txBody>
          <a:bodyPr/>
          <a:lstStyle/>
          <a:p>
            <a:pPr marL="0" lvl="1" indent="0" algn="ctr">
              <a:buNone/>
            </a:pPr>
            <a:endParaRPr lang="en-US" sz="2500" u="dbl" dirty="0" smtClean="0">
              <a:solidFill>
                <a:srgbClr val="366195"/>
              </a:solidFill>
            </a:endParaRPr>
          </a:p>
          <a:p>
            <a:pPr marL="0" lvl="1" indent="0" algn="ctr">
              <a:buNone/>
            </a:pPr>
            <a:r>
              <a:rPr lang="en-US" sz="4400" u="dbl" dirty="0" smtClean="0">
                <a:solidFill>
                  <a:srgbClr val="366195"/>
                </a:solidFill>
              </a:rPr>
              <a:t>CONGRATULATIONS</a:t>
            </a:r>
          </a:p>
          <a:p>
            <a:pPr marL="0" lvl="1" indent="0" algn="ctr">
              <a:buNone/>
            </a:pPr>
            <a:r>
              <a:rPr lang="en-US" sz="6600" dirty="0" smtClean="0">
                <a:solidFill>
                  <a:srgbClr val="00B050"/>
                </a:solidFill>
              </a:rPr>
              <a:t>Valerie Carmichael</a:t>
            </a:r>
          </a:p>
          <a:p>
            <a:pPr marL="0" lvl="1" indent="0" algn="ctr">
              <a:buNone/>
            </a:pPr>
            <a:r>
              <a:rPr lang="en-US" sz="4400" dirty="0" smtClean="0">
                <a:solidFill>
                  <a:srgbClr val="366195"/>
                </a:solidFill>
              </a:rPr>
              <a:t>Administrative Associate</a:t>
            </a:r>
          </a:p>
          <a:p>
            <a:pPr marL="0" lvl="1" indent="0" algn="ctr">
              <a:buNone/>
            </a:pPr>
            <a:r>
              <a:rPr lang="en-US" sz="4400" dirty="0" smtClean="0">
                <a:solidFill>
                  <a:srgbClr val="366195"/>
                </a:solidFill>
              </a:rPr>
              <a:t>Student Affairs</a:t>
            </a:r>
          </a:p>
        </p:txBody>
      </p:sp>
      <p:sp>
        <p:nvSpPr>
          <p:cNvPr id="3" name="Title 2"/>
          <p:cNvSpPr>
            <a:spLocks noGrp="1"/>
          </p:cNvSpPr>
          <p:nvPr>
            <p:ph type="ctrTitle"/>
          </p:nvPr>
        </p:nvSpPr>
        <p:spPr>
          <a:xfrm>
            <a:off x="381000" y="228600"/>
            <a:ext cx="8382000" cy="460375"/>
          </a:xfrm>
        </p:spPr>
        <p:txBody>
          <a:bodyPr/>
          <a:lstStyle/>
          <a:p>
            <a:pPr algn="ctr"/>
            <a:r>
              <a:rPr lang="en-US" sz="2800" dirty="0"/>
              <a:t>Academic Affairs All-Star </a:t>
            </a:r>
            <a:r>
              <a:rPr lang="en-US" sz="2800" dirty="0" smtClean="0"/>
              <a:t>Award</a:t>
            </a:r>
            <a:endParaRPr lang="en-US" sz="28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37</a:t>
            </a:fld>
            <a:endParaRPr lang="en-US" dirty="0"/>
          </a:p>
        </p:txBody>
      </p:sp>
    </p:spTree>
    <p:extLst>
      <p:ext uri="{BB962C8B-B14F-4D97-AF65-F5344CB8AC3E}">
        <p14:creationId xmlns:p14="http://schemas.microsoft.com/office/powerpoint/2010/main" val="153419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500"/>
                                        <p:tgtEl>
                                          <p:spTgt spid="2">
                                            <p:txEl>
                                              <p:pRg st="3" end="3"/>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25963"/>
          </a:xfrm>
        </p:spPr>
        <p:txBody>
          <a:bodyPr/>
          <a:lstStyle/>
          <a:p>
            <a:pPr marL="0" lvl="1" indent="0" algn="ctr">
              <a:buNone/>
            </a:pPr>
            <a:endParaRPr lang="en-US" sz="2500" u="dbl" dirty="0" smtClean="0">
              <a:solidFill>
                <a:srgbClr val="366195"/>
              </a:solidFill>
            </a:endParaRPr>
          </a:p>
          <a:p>
            <a:pPr marL="0" lvl="1" indent="0" algn="ctr">
              <a:buNone/>
            </a:pPr>
            <a:r>
              <a:rPr lang="en-US" sz="4400" u="dbl" dirty="0" smtClean="0">
                <a:solidFill>
                  <a:srgbClr val="366195"/>
                </a:solidFill>
              </a:rPr>
              <a:t>CONGRATULATIONS</a:t>
            </a:r>
          </a:p>
          <a:p>
            <a:pPr marL="0" lvl="1" indent="0" algn="ctr">
              <a:buNone/>
            </a:pPr>
            <a:r>
              <a:rPr lang="en-US" sz="6600" dirty="0" smtClean="0">
                <a:solidFill>
                  <a:srgbClr val="C00000"/>
                </a:solidFill>
              </a:rPr>
              <a:t>Lori DeWillis</a:t>
            </a:r>
          </a:p>
          <a:p>
            <a:pPr marL="0" lvl="1" indent="0" algn="ctr">
              <a:buNone/>
            </a:pPr>
            <a:r>
              <a:rPr lang="en-US" sz="4400" dirty="0" smtClean="0">
                <a:solidFill>
                  <a:srgbClr val="366195"/>
                </a:solidFill>
              </a:rPr>
              <a:t>Assistant Administrator</a:t>
            </a:r>
          </a:p>
          <a:p>
            <a:pPr marL="0" lvl="1" indent="0" algn="ctr">
              <a:buNone/>
            </a:pPr>
            <a:r>
              <a:rPr lang="en-US" sz="4400" dirty="0" smtClean="0">
                <a:solidFill>
                  <a:srgbClr val="366195"/>
                </a:solidFill>
              </a:rPr>
              <a:t>Academic Affairs</a:t>
            </a:r>
          </a:p>
        </p:txBody>
      </p:sp>
      <p:sp>
        <p:nvSpPr>
          <p:cNvPr id="3" name="Title 2"/>
          <p:cNvSpPr>
            <a:spLocks noGrp="1"/>
          </p:cNvSpPr>
          <p:nvPr>
            <p:ph type="ctrTitle"/>
          </p:nvPr>
        </p:nvSpPr>
        <p:spPr>
          <a:xfrm>
            <a:off x="381000" y="228600"/>
            <a:ext cx="8382000" cy="460375"/>
          </a:xfrm>
        </p:spPr>
        <p:txBody>
          <a:bodyPr/>
          <a:lstStyle/>
          <a:p>
            <a:pPr algn="ctr"/>
            <a:r>
              <a:rPr lang="en-US" sz="2800" dirty="0"/>
              <a:t>Academic Affairs All-Star </a:t>
            </a:r>
            <a:r>
              <a:rPr lang="en-US" sz="2800" dirty="0" smtClean="0"/>
              <a:t>Award</a:t>
            </a:r>
            <a:endParaRPr lang="en-US" sz="28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38</a:t>
            </a:fld>
            <a:endParaRPr lang="en-US" dirty="0"/>
          </a:p>
        </p:txBody>
      </p:sp>
    </p:spTree>
    <p:extLst>
      <p:ext uri="{BB962C8B-B14F-4D97-AF65-F5344CB8AC3E}">
        <p14:creationId xmlns:p14="http://schemas.microsoft.com/office/powerpoint/2010/main" val="3723011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25963"/>
          </a:xfrm>
        </p:spPr>
        <p:txBody>
          <a:bodyPr/>
          <a:lstStyle/>
          <a:p>
            <a:pPr marL="0" lvl="1" indent="0" algn="ctr">
              <a:buNone/>
            </a:pPr>
            <a:endParaRPr lang="en-US" sz="2500" u="dbl" dirty="0" smtClean="0">
              <a:solidFill>
                <a:srgbClr val="366195"/>
              </a:solidFill>
            </a:endParaRPr>
          </a:p>
          <a:p>
            <a:pPr marL="0" lvl="1" indent="0" algn="ctr">
              <a:buNone/>
            </a:pPr>
            <a:r>
              <a:rPr lang="en-US" sz="4400" u="dbl" dirty="0" smtClean="0">
                <a:solidFill>
                  <a:srgbClr val="366195"/>
                </a:solidFill>
              </a:rPr>
              <a:t>CONGRATULATIONS</a:t>
            </a:r>
          </a:p>
          <a:p>
            <a:pPr marL="0" lvl="1" indent="0" algn="ctr">
              <a:buNone/>
            </a:pPr>
            <a:r>
              <a:rPr lang="en-US" sz="6600" dirty="0" smtClean="0">
                <a:solidFill>
                  <a:srgbClr val="00B050"/>
                </a:solidFill>
              </a:rPr>
              <a:t>Miles Farr</a:t>
            </a:r>
          </a:p>
          <a:p>
            <a:pPr marL="0" lvl="1" indent="0" algn="ctr">
              <a:buNone/>
            </a:pPr>
            <a:r>
              <a:rPr lang="en-US" sz="4400" dirty="0" smtClean="0">
                <a:solidFill>
                  <a:srgbClr val="366195"/>
                </a:solidFill>
              </a:rPr>
              <a:t>Assistant Dean</a:t>
            </a:r>
          </a:p>
          <a:p>
            <a:pPr marL="0" lvl="1" indent="0" algn="ctr">
              <a:buNone/>
            </a:pPr>
            <a:r>
              <a:rPr lang="en-US" sz="4400" dirty="0" smtClean="0">
                <a:solidFill>
                  <a:srgbClr val="366195"/>
                </a:solidFill>
              </a:rPr>
              <a:t>Clinical Education</a:t>
            </a:r>
          </a:p>
        </p:txBody>
      </p:sp>
      <p:sp>
        <p:nvSpPr>
          <p:cNvPr id="3" name="Title 2"/>
          <p:cNvSpPr>
            <a:spLocks noGrp="1"/>
          </p:cNvSpPr>
          <p:nvPr>
            <p:ph type="ctrTitle"/>
          </p:nvPr>
        </p:nvSpPr>
        <p:spPr>
          <a:xfrm>
            <a:off x="381000" y="228600"/>
            <a:ext cx="8382000" cy="460375"/>
          </a:xfrm>
        </p:spPr>
        <p:txBody>
          <a:bodyPr/>
          <a:lstStyle/>
          <a:p>
            <a:pPr algn="ctr"/>
            <a:r>
              <a:rPr lang="en-US" sz="2800" dirty="0"/>
              <a:t>Academic Affairs All-Star </a:t>
            </a:r>
            <a:r>
              <a:rPr lang="en-US" sz="2800" dirty="0" smtClean="0"/>
              <a:t>Award</a:t>
            </a:r>
            <a:endParaRPr lang="en-US" sz="28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39</a:t>
            </a:fld>
            <a:endParaRPr lang="en-US" dirty="0"/>
          </a:p>
        </p:txBody>
      </p:sp>
    </p:spTree>
    <p:extLst>
      <p:ext uri="{BB962C8B-B14F-4D97-AF65-F5344CB8AC3E}">
        <p14:creationId xmlns:p14="http://schemas.microsoft.com/office/powerpoint/2010/main" val="252717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500"/>
                                        <p:tgtEl>
                                          <p:spTgt spid="2">
                                            <p:txEl>
                                              <p:pRg st="3" end="3"/>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9848"/>
            <a:ext cx="8382000" cy="4525963"/>
          </a:xfrm>
        </p:spPr>
        <p:txBody>
          <a:bodyPr/>
          <a:lstStyle/>
          <a:p>
            <a:r>
              <a:rPr lang="en-US" dirty="0" smtClean="0"/>
              <a:t>TASK #1-Utilize the Weekly Relay to recognize individuals in Academic Affairs</a:t>
            </a:r>
          </a:p>
          <a:p>
            <a:pPr lvl="1"/>
            <a:r>
              <a:rPr lang="en-US" dirty="0" smtClean="0"/>
              <a:t>Academic Affairs Spotlight – January 2019</a:t>
            </a:r>
          </a:p>
          <a:p>
            <a:pPr lvl="2"/>
            <a:r>
              <a:rPr lang="en-US" dirty="0" smtClean="0"/>
              <a:t>As of March 2019, 11 out of 77 Academic Affairs employees have submitted their information</a:t>
            </a:r>
          </a:p>
          <a:p>
            <a:pPr marL="914400" lvl="2" indent="0">
              <a:buNone/>
            </a:pPr>
            <a:endParaRPr lang="en-US" dirty="0" smtClean="0"/>
          </a:p>
          <a:p>
            <a:r>
              <a:rPr lang="en-US" dirty="0" smtClean="0"/>
              <a:t>TASK #2-Create a modified GEM Card program for Academic Affairs to recognize individuals in Academic Affairs</a:t>
            </a:r>
          </a:p>
          <a:p>
            <a:pPr lvl="1"/>
            <a:r>
              <a:rPr lang="en-US" dirty="0" smtClean="0"/>
              <a:t>Academic Affairs All-Star Award (AAA Award)</a:t>
            </a:r>
          </a:p>
          <a:p>
            <a:pPr lvl="2"/>
            <a:r>
              <a:rPr lang="en-US" dirty="0" smtClean="0"/>
              <a:t>As of February 2019, 12 AAA Awards have been earned</a:t>
            </a:r>
          </a:p>
        </p:txBody>
      </p:sp>
      <p:sp>
        <p:nvSpPr>
          <p:cNvPr id="3" name="Title 2"/>
          <p:cNvSpPr>
            <a:spLocks noGrp="1"/>
          </p:cNvSpPr>
          <p:nvPr>
            <p:ph type="ctrTitle"/>
          </p:nvPr>
        </p:nvSpPr>
        <p:spPr>
          <a:xfrm>
            <a:off x="381000" y="228600"/>
            <a:ext cx="8382000" cy="460375"/>
          </a:xfrm>
        </p:spPr>
        <p:txBody>
          <a:bodyPr/>
          <a:lstStyle/>
          <a:p>
            <a:r>
              <a:rPr lang="en-US" sz="3000" dirty="0" smtClean="0"/>
              <a:t>Academic Affairs:  You Count Update Continued</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4</a:t>
            </a:fld>
            <a:endParaRPr lang="en-US" dirty="0"/>
          </a:p>
        </p:txBody>
      </p:sp>
    </p:spTree>
    <p:extLst>
      <p:ext uri="{BB962C8B-B14F-4D97-AF65-F5344CB8AC3E}">
        <p14:creationId xmlns:p14="http://schemas.microsoft.com/office/powerpoint/2010/main" val="442750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25963"/>
          </a:xfrm>
        </p:spPr>
        <p:txBody>
          <a:bodyPr/>
          <a:lstStyle/>
          <a:p>
            <a:pPr marL="0" lvl="1" indent="0" algn="ctr">
              <a:buNone/>
            </a:pPr>
            <a:endParaRPr lang="en-US" sz="2500" u="dbl" dirty="0" smtClean="0">
              <a:solidFill>
                <a:srgbClr val="366195"/>
              </a:solidFill>
            </a:endParaRPr>
          </a:p>
          <a:p>
            <a:pPr marL="0" lvl="1" indent="0" algn="ctr">
              <a:buNone/>
            </a:pPr>
            <a:r>
              <a:rPr lang="en-US" sz="4400" u="dbl" dirty="0" smtClean="0">
                <a:solidFill>
                  <a:srgbClr val="366195"/>
                </a:solidFill>
              </a:rPr>
              <a:t>CONGRATULATIONS</a:t>
            </a:r>
          </a:p>
          <a:p>
            <a:pPr marL="0" lvl="1" indent="0" algn="ctr">
              <a:buNone/>
            </a:pPr>
            <a:r>
              <a:rPr lang="en-US" sz="6600" dirty="0" smtClean="0">
                <a:solidFill>
                  <a:srgbClr val="C00000"/>
                </a:solidFill>
              </a:rPr>
              <a:t>Catherine Hale</a:t>
            </a:r>
          </a:p>
          <a:p>
            <a:pPr marL="0" lvl="1" indent="0" algn="ctr">
              <a:buNone/>
            </a:pPr>
            <a:r>
              <a:rPr lang="en-US" sz="4400" dirty="0" smtClean="0">
                <a:solidFill>
                  <a:srgbClr val="366195"/>
                </a:solidFill>
              </a:rPr>
              <a:t>Administrative Coordinator</a:t>
            </a:r>
          </a:p>
          <a:p>
            <a:pPr marL="0" lvl="1" indent="0" algn="ctr">
              <a:buNone/>
            </a:pPr>
            <a:r>
              <a:rPr lang="en-US" sz="4400" dirty="0" smtClean="0">
                <a:solidFill>
                  <a:srgbClr val="366195"/>
                </a:solidFill>
              </a:rPr>
              <a:t>Educational Affairs</a:t>
            </a:r>
          </a:p>
        </p:txBody>
      </p:sp>
      <p:sp>
        <p:nvSpPr>
          <p:cNvPr id="3" name="Title 2"/>
          <p:cNvSpPr>
            <a:spLocks noGrp="1"/>
          </p:cNvSpPr>
          <p:nvPr>
            <p:ph type="ctrTitle"/>
          </p:nvPr>
        </p:nvSpPr>
        <p:spPr>
          <a:xfrm>
            <a:off x="381000" y="228600"/>
            <a:ext cx="8382000" cy="460375"/>
          </a:xfrm>
        </p:spPr>
        <p:txBody>
          <a:bodyPr/>
          <a:lstStyle/>
          <a:p>
            <a:pPr algn="ctr"/>
            <a:r>
              <a:rPr lang="en-US" sz="2800" dirty="0"/>
              <a:t>Academic Affairs All-Star </a:t>
            </a:r>
            <a:r>
              <a:rPr lang="en-US" sz="2800" dirty="0" smtClean="0"/>
              <a:t>Award</a:t>
            </a:r>
            <a:endParaRPr lang="en-US" sz="28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40</a:t>
            </a:fld>
            <a:endParaRPr lang="en-US" dirty="0"/>
          </a:p>
        </p:txBody>
      </p:sp>
    </p:spTree>
    <p:extLst>
      <p:ext uri="{BB962C8B-B14F-4D97-AF65-F5344CB8AC3E}">
        <p14:creationId xmlns:p14="http://schemas.microsoft.com/office/powerpoint/2010/main" val="152372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25963"/>
          </a:xfrm>
        </p:spPr>
        <p:txBody>
          <a:bodyPr/>
          <a:lstStyle/>
          <a:p>
            <a:pPr marL="0" lvl="1" indent="0" algn="ctr">
              <a:buNone/>
            </a:pPr>
            <a:endParaRPr lang="en-US" sz="2500" u="dbl" dirty="0" smtClean="0">
              <a:solidFill>
                <a:srgbClr val="366195"/>
              </a:solidFill>
            </a:endParaRPr>
          </a:p>
          <a:p>
            <a:pPr marL="0" lvl="1" indent="0" algn="ctr">
              <a:buNone/>
            </a:pPr>
            <a:r>
              <a:rPr lang="en-US" sz="4400" u="dbl" dirty="0" smtClean="0">
                <a:solidFill>
                  <a:srgbClr val="366195"/>
                </a:solidFill>
              </a:rPr>
              <a:t>CONGRATULATIONS</a:t>
            </a:r>
          </a:p>
          <a:p>
            <a:pPr marL="0" lvl="1" indent="0" algn="ctr">
              <a:buNone/>
            </a:pPr>
            <a:r>
              <a:rPr lang="en-US" sz="6600" dirty="0" smtClean="0">
                <a:solidFill>
                  <a:srgbClr val="00B050"/>
                </a:solidFill>
              </a:rPr>
              <a:t>Shaine LeGrand</a:t>
            </a:r>
          </a:p>
          <a:p>
            <a:pPr marL="0" lvl="1" indent="0" algn="ctr">
              <a:buNone/>
            </a:pPr>
            <a:r>
              <a:rPr lang="en-US" sz="4400" dirty="0" smtClean="0">
                <a:solidFill>
                  <a:srgbClr val="366195"/>
                </a:solidFill>
              </a:rPr>
              <a:t>Program Manager</a:t>
            </a:r>
          </a:p>
          <a:p>
            <a:pPr marL="0" lvl="1" indent="0" algn="ctr">
              <a:buNone/>
            </a:pPr>
            <a:r>
              <a:rPr lang="en-US" sz="4400" dirty="0" smtClean="0">
                <a:solidFill>
                  <a:srgbClr val="366195"/>
                </a:solidFill>
              </a:rPr>
              <a:t>Clinical Education</a:t>
            </a:r>
          </a:p>
        </p:txBody>
      </p:sp>
      <p:sp>
        <p:nvSpPr>
          <p:cNvPr id="3" name="Title 2"/>
          <p:cNvSpPr>
            <a:spLocks noGrp="1"/>
          </p:cNvSpPr>
          <p:nvPr>
            <p:ph type="ctrTitle"/>
          </p:nvPr>
        </p:nvSpPr>
        <p:spPr>
          <a:xfrm>
            <a:off x="381000" y="228600"/>
            <a:ext cx="8382000" cy="460375"/>
          </a:xfrm>
        </p:spPr>
        <p:txBody>
          <a:bodyPr/>
          <a:lstStyle/>
          <a:p>
            <a:pPr algn="ctr"/>
            <a:r>
              <a:rPr lang="en-US" sz="2800" dirty="0"/>
              <a:t>Academic Affairs All-Star </a:t>
            </a:r>
            <a:r>
              <a:rPr lang="en-US" sz="2800" dirty="0" smtClean="0"/>
              <a:t>Award</a:t>
            </a:r>
            <a:endParaRPr lang="en-US" sz="28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41</a:t>
            </a:fld>
            <a:endParaRPr lang="en-US" dirty="0"/>
          </a:p>
        </p:txBody>
      </p:sp>
    </p:spTree>
    <p:extLst>
      <p:ext uri="{BB962C8B-B14F-4D97-AF65-F5344CB8AC3E}">
        <p14:creationId xmlns:p14="http://schemas.microsoft.com/office/powerpoint/2010/main" val="18566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500"/>
                                        <p:tgtEl>
                                          <p:spTgt spid="2">
                                            <p:txEl>
                                              <p:pRg st="3" end="3"/>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763000" cy="4525963"/>
          </a:xfrm>
        </p:spPr>
        <p:txBody>
          <a:bodyPr/>
          <a:lstStyle/>
          <a:p>
            <a:pPr marL="0" lvl="1" indent="0" algn="ctr">
              <a:buNone/>
            </a:pPr>
            <a:endParaRPr lang="en-US" sz="2500" u="dbl" dirty="0" smtClean="0">
              <a:solidFill>
                <a:srgbClr val="366195"/>
              </a:solidFill>
            </a:endParaRPr>
          </a:p>
          <a:p>
            <a:pPr marL="0" lvl="1" indent="0" algn="ctr">
              <a:buNone/>
            </a:pPr>
            <a:r>
              <a:rPr lang="en-US" sz="4400" u="dbl" dirty="0" smtClean="0">
                <a:solidFill>
                  <a:srgbClr val="366195"/>
                </a:solidFill>
              </a:rPr>
              <a:t>CONGRATULATIONS</a:t>
            </a:r>
          </a:p>
          <a:p>
            <a:pPr marL="0" lvl="1" indent="0" algn="ctr">
              <a:buNone/>
            </a:pPr>
            <a:r>
              <a:rPr lang="en-US" sz="6600" dirty="0" smtClean="0">
                <a:solidFill>
                  <a:srgbClr val="C00000"/>
                </a:solidFill>
              </a:rPr>
              <a:t>Kenisha Moore</a:t>
            </a:r>
          </a:p>
          <a:p>
            <a:pPr marL="0" lvl="1" indent="0" algn="ctr">
              <a:buNone/>
            </a:pPr>
            <a:r>
              <a:rPr lang="en-US" sz="4400" dirty="0" smtClean="0">
                <a:solidFill>
                  <a:srgbClr val="366195"/>
                </a:solidFill>
              </a:rPr>
              <a:t>Clinical Skills Training Coordinator</a:t>
            </a:r>
          </a:p>
          <a:p>
            <a:pPr marL="0" lvl="1" indent="0" algn="ctr">
              <a:buNone/>
            </a:pPr>
            <a:r>
              <a:rPr lang="en-US" sz="4400" dirty="0" smtClean="0">
                <a:solidFill>
                  <a:srgbClr val="366195"/>
                </a:solidFill>
              </a:rPr>
              <a:t>Instruction Management Office</a:t>
            </a:r>
          </a:p>
        </p:txBody>
      </p:sp>
      <p:sp>
        <p:nvSpPr>
          <p:cNvPr id="3" name="Title 2"/>
          <p:cNvSpPr>
            <a:spLocks noGrp="1"/>
          </p:cNvSpPr>
          <p:nvPr>
            <p:ph type="ctrTitle"/>
          </p:nvPr>
        </p:nvSpPr>
        <p:spPr>
          <a:xfrm>
            <a:off x="381000" y="228600"/>
            <a:ext cx="8382000" cy="460375"/>
          </a:xfrm>
        </p:spPr>
        <p:txBody>
          <a:bodyPr/>
          <a:lstStyle/>
          <a:p>
            <a:pPr algn="ctr"/>
            <a:r>
              <a:rPr lang="en-US" sz="2800" dirty="0"/>
              <a:t>Academic Affairs All-Star </a:t>
            </a:r>
            <a:r>
              <a:rPr lang="en-US" sz="2800" dirty="0" smtClean="0"/>
              <a:t>Award</a:t>
            </a:r>
            <a:endParaRPr lang="en-US" sz="28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42</a:t>
            </a:fld>
            <a:endParaRPr lang="en-US" dirty="0"/>
          </a:p>
        </p:txBody>
      </p:sp>
    </p:spTree>
    <p:extLst>
      <p:ext uri="{BB962C8B-B14F-4D97-AF65-F5344CB8AC3E}">
        <p14:creationId xmlns:p14="http://schemas.microsoft.com/office/powerpoint/2010/main" val="173774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25963"/>
          </a:xfrm>
        </p:spPr>
        <p:txBody>
          <a:bodyPr/>
          <a:lstStyle/>
          <a:p>
            <a:pPr marL="0" lvl="1" indent="0" algn="ctr">
              <a:buNone/>
            </a:pPr>
            <a:endParaRPr lang="en-US" sz="2500" u="dbl" dirty="0" smtClean="0">
              <a:solidFill>
                <a:srgbClr val="366195"/>
              </a:solidFill>
            </a:endParaRPr>
          </a:p>
          <a:p>
            <a:pPr marL="0" lvl="1" indent="0" algn="ctr">
              <a:buNone/>
            </a:pPr>
            <a:r>
              <a:rPr lang="en-US" sz="4400" u="dbl" dirty="0" smtClean="0">
                <a:solidFill>
                  <a:srgbClr val="366195"/>
                </a:solidFill>
              </a:rPr>
              <a:t>CONGRATULATIONS</a:t>
            </a:r>
          </a:p>
          <a:p>
            <a:pPr marL="0" lvl="1" indent="0" algn="ctr">
              <a:buNone/>
            </a:pPr>
            <a:r>
              <a:rPr lang="en-US" sz="6600" dirty="0" smtClean="0">
                <a:solidFill>
                  <a:srgbClr val="00B050"/>
                </a:solidFill>
              </a:rPr>
              <a:t>Berengaria Navarre</a:t>
            </a:r>
          </a:p>
          <a:p>
            <a:pPr marL="0" lvl="1" indent="0" algn="ctr">
              <a:buNone/>
            </a:pPr>
            <a:r>
              <a:rPr lang="en-US" sz="4400" dirty="0" smtClean="0">
                <a:solidFill>
                  <a:srgbClr val="366195"/>
                </a:solidFill>
              </a:rPr>
              <a:t>Sr. Business Coordinator</a:t>
            </a:r>
          </a:p>
          <a:p>
            <a:pPr marL="0" lvl="1" indent="0" algn="ctr">
              <a:buNone/>
            </a:pPr>
            <a:r>
              <a:rPr lang="en-US" sz="4400" dirty="0" smtClean="0">
                <a:solidFill>
                  <a:srgbClr val="366195"/>
                </a:solidFill>
              </a:rPr>
              <a:t>Student Affairs</a:t>
            </a:r>
          </a:p>
        </p:txBody>
      </p:sp>
      <p:sp>
        <p:nvSpPr>
          <p:cNvPr id="3" name="Title 2"/>
          <p:cNvSpPr>
            <a:spLocks noGrp="1"/>
          </p:cNvSpPr>
          <p:nvPr>
            <p:ph type="ctrTitle"/>
          </p:nvPr>
        </p:nvSpPr>
        <p:spPr>
          <a:xfrm>
            <a:off x="381000" y="228600"/>
            <a:ext cx="8382000" cy="460375"/>
          </a:xfrm>
        </p:spPr>
        <p:txBody>
          <a:bodyPr/>
          <a:lstStyle/>
          <a:p>
            <a:pPr algn="ctr"/>
            <a:r>
              <a:rPr lang="en-US" sz="2800" dirty="0"/>
              <a:t>Academic Affairs All-Star </a:t>
            </a:r>
            <a:r>
              <a:rPr lang="en-US" sz="2800" dirty="0" smtClean="0"/>
              <a:t>Award</a:t>
            </a:r>
            <a:endParaRPr lang="en-US" sz="28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43</a:t>
            </a:fld>
            <a:endParaRPr lang="en-US" dirty="0"/>
          </a:p>
        </p:txBody>
      </p:sp>
    </p:spTree>
    <p:extLst>
      <p:ext uri="{BB962C8B-B14F-4D97-AF65-F5344CB8AC3E}">
        <p14:creationId xmlns:p14="http://schemas.microsoft.com/office/powerpoint/2010/main" val="2494465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500"/>
                                        <p:tgtEl>
                                          <p:spTgt spid="2">
                                            <p:txEl>
                                              <p:pRg st="3" end="3"/>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25963"/>
          </a:xfrm>
        </p:spPr>
        <p:txBody>
          <a:bodyPr/>
          <a:lstStyle/>
          <a:p>
            <a:pPr marL="0" lvl="1" indent="0" algn="ctr">
              <a:buNone/>
            </a:pPr>
            <a:endParaRPr lang="en-US" sz="2500" u="dbl" dirty="0" smtClean="0">
              <a:solidFill>
                <a:srgbClr val="366195"/>
              </a:solidFill>
            </a:endParaRPr>
          </a:p>
          <a:p>
            <a:pPr marL="0" lvl="1" indent="0" algn="ctr">
              <a:buNone/>
            </a:pPr>
            <a:r>
              <a:rPr lang="en-US" sz="4400" u="dbl" dirty="0" smtClean="0">
                <a:solidFill>
                  <a:srgbClr val="366195"/>
                </a:solidFill>
              </a:rPr>
              <a:t>CONGRATULATIONS</a:t>
            </a:r>
          </a:p>
          <a:p>
            <a:pPr marL="0" lvl="1" indent="0" algn="ctr">
              <a:buNone/>
            </a:pPr>
            <a:r>
              <a:rPr lang="en-US" sz="6600" dirty="0" smtClean="0">
                <a:solidFill>
                  <a:srgbClr val="C00000"/>
                </a:solidFill>
              </a:rPr>
              <a:t>Norma Pérez</a:t>
            </a:r>
          </a:p>
          <a:p>
            <a:pPr marL="0" lvl="1" indent="0" algn="ctr">
              <a:buNone/>
            </a:pPr>
            <a:r>
              <a:rPr lang="en-US" sz="4400" dirty="0" smtClean="0">
                <a:solidFill>
                  <a:srgbClr val="366195"/>
                </a:solidFill>
              </a:rPr>
              <a:t>Director, SOM Special Programs</a:t>
            </a:r>
          </a:p>
          <a:p>
            <a:pPr marL="0" lvl="1" indent="0" algn="ctr">
              <a:buNone/>
            </a:pPr>
            <a:r>
              <a:rPr lang="en-US" sz="4400" dirty="0" smtClean="0">
                <a:solidFill>
                  <a:srgbClr val="366195"/>
                </a:solidFill>
              </a:rPr>
              <a:t>Student Affairs</a:t>
            </a:r>
          </a:p>
        </p:txBody>
      </p:sp>
      <p:sp>
        <p:nvSpPr>
          <p:cNvPr id="3" name="Title 2"/>
          <p:cNvSpPr>
            <a:spLocks noGrp="1"/>
          </p:cNvSpPr>
          <p:nvPr>
            <p:ph type="ctrTitle"/>
          </p:nvPr>
        </p:nvSpPr>
        <p:spPr>
          <a:xfrm>
            <a:off x="381000" y="228600"/>
            <a:ext cx="8382000" cy="460375"/>
          </a:xfrm>
        </p:spPr>
        <p:txBody>
          <a:bodyPr/>
          <a:lstStyle/>
          <a:p>
            <a:pPr algn="ctr"/>
            <a:r>
              <a:rPr lang="en-US" sz="2800" dirty="0"/>
              <a:t>Academic Affairs All-Star </a:t>
            </a:r>
            <a:r>
              <a:rPr lang="en-US" sz="2800" dirty="0" smtClean="0"/>
              <a:t>Award</a:t>
            </a:r>
            <a:endParaRPr lang="en-US" sz="28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44</a:t>
            </a:fld>
            <a:endParaRPr lang="en-US" dirty="0"/>
          </a:p>
        </p:txBody>
      </p:sp>
    </p:spTree>
    <p:extLst>
      <p:ext uri="{BB962C8B-B14F-4D97-AF65-F5344CB8AC3E}">
        <p14:creationId xmlns:p14="http://schemas.microsoft.com/office/powerpoint/2010/main" val="705642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2">
                                            <p:txEl>
                                              <p:pRg st="3" end="3"/>
                                            </p:txEl>
                                          </p:spTgt>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25963"/>
          </a:xfrm>
        </p:spPr>
        <p:txBody>
          <a:bodyPr/>
          <a:lstStyle/>
          <a:p>
            <a:pPr marL="0" lvl="1" indent="0" algn="ctr">
              <a:buNone/>
            </a:pPr>
            <a:endParaRPr lang="en-US" sz="2500" u="dbl" dirty="0" smtClean="0">
              <a:solidFill>
                <a:srgbClr val="366195"/>
              </a:solidFill>
            </a:endParaRPr>
          </a:p>
          <a:p>
            <a:pPr marL="0" lvl="1" indent="0" algn="ctr">
              <a:buNone/>
            </a:pPr>
            <a:r>
              <a:rPr lang="en-US" sz="4400" u="dbl" dirty="0" smtClean="0">
                <a:solidFill>
                  <a:srgbClr val="366195"/>
                </a:solidFill>
              </a:rPr>
              <a:t>CONGRATULATIONS</a:t>
            </a:r>
          </a:p>
          <a:p>
            <a:pPr marL="0" lvl="1" indent="0" algn="ctr">
              <a:buNone/>
            </a:pPr>
            <a:r>
              <a:rPr lang="en-US" sz="6600" dirty="0" smtClean="0">
                <a:solidFill>
                  <a:srgbClr val="00B050"/>
                </a:solidFill>
              </a:rPr>
              <a:t>Catalina Salinas</a:t>
            </a:r>
          </a:p>
          <a:p>
            <a:pPr marL="0" lvl="1" indent="0" algn="ctr">
              <a:buNone/>
            </a:pPr>
            <a:r>
              <a:rPr lang="en-US" sz="4400" dirty="0" smtClean="0">
                <a:solidFill>
                  <a:srgbClr val="366195"/>
                </a:solidFill>
              </a:rPr>
              <a:t>Coordinator I</a:t>
            </a:r>
          </a:p>
          <a:p>
            <a:pPr marL="0" lvl="1" indent="0" algn="ctr">
              <a:buNone/>
            </a:pPr>
            <a:r>
              <a:rPr lang="en-US" sz="4400" dirty="0" smtClean="0">
                <a:solidFill>
                  <a:srgbClr val="366195"/>
                </a:solidFill>
              </a:rPr>
              <a:t>Physician Assistant Studies</a:t>
            </a:r>
          </a:p>
        </p:txBody>
      </p:sp>
      <p:sp>
        <p:nvSpPr>
          <p:cNvPr id="3" name="Title 2"/>
          <p:cNvSpPr>
            <a:spLocks noGrp="1"/>
          </p:cNvSpPr>
          <p:nvPr>
            <p:ph type="ctrTitle"/>
          </p:nvPr>
        </p:nvSpPr>
        <p:spPr>
          <a:xfrm>
            <a:off x="381000" y="228600"/>
            <a:ext cx="8382000" cy="460375"/>
          </a:xfrm>
        </p:spPr>
        <p:txBody>
          <a:bodyPr/>
          <a:lstStyle/>
          <a:p>
            <a:pPr algn="ctr"/>
            <a:r>
              <a:rPr lang="en-US" sz="2800" dirty="0"/>
              <a:t>Academic Affairs All-Star </a:t>
            </a:r>
            <a:r>
              <a:rPr lang="en-US" sz="2800" dirty="0" smtClean="0"/>
              <a:t>Award</a:t>
            </a:r>
            <a:endParaRPr lang="en-US" sz="28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45</a:t>
            </a:fld>
            <a:endParaRPr lang="en-US" dirty="0"/>
          </a:p>
        </p:txBody>
      </p:sp>
    </p:spTree>
    <p:extLst>
      <p:ext uri="{BB962C8B-B14F-4D97-AF65-F5344CB8AC3E}">
        <p14:creationId xmlns:p14="http://schemas.microsoft.com/office/powerpoint/2010/main" val="224461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500"/>
                                        <p:tgtEl>
                                          <p:spTgt spid="2">
                                            <p:txEl>
                                              <p:pRg st="3" end="3"/>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525963"/>
          </a:xfrm>
        </p:spPr>
        <p:txBody>
          <a:bodyPr/>
          <a:lstStyle/>
          <a:p>
            <a:pPr marL="0" lvl="1" indent="0" algn="ctr">
              <a:buNone/>
            </a:pPr>
            <a:endParaRPr lang="en-US" sz="2500" u="dbl" dirty="0" smtClean="0">
              <a:solidFill>
                <a:srgbClr val="366195"/>
              </a:solidFill>
            </a:endParaRPr>
          </a:p>
          <a:p>
            <a:pPr marL="0" lvl="1" indent="0" algn="ctr">
              <a:buNone/>
            </a:pPr>
            <a:r>
              <a:rPr lang="en-US" sz="4400" u="dbl" dirty="0" smtClean="0">
                <a:solidFill>
                  <a:srgbClr val="366195"/>
                </a:solidFill>
              </a:rPr>
              <a:t>CONGRATULATIONS</a:t>
            </a:r>
          </a:p>
          <a:p>
            <a:pPr marL="0" lvl="1" indent="0" algn="ctr">
              <a:buNone/>
            </a:pPr>
            <a:r>
              <a:rPr lang="en-US" sz="6600" dirty="0" smtClean="0">
                <a:solidFill>
                  <a:srgbClr val="C00000"/>
                </a:solidFill>
              </a:rPr>
              <a:t>Trea Smith</a:t>
            </a:r>
          </a:p>
          <a:p>
            <a:pPr marL="0" lvl="1" indent="0" algn="ctr">
              <a:buNone/>
            </a:pPr>
            <a:r>
              <a:rPr lang="en-US" sz="4400" dirty="0" smtClean="0">
                <a:solidFill>
                  <a:srgbClr val="366195"/>
                </a:solidFill>
              </a:rPr>
              <a:t>Business Coordinator</a:t>
            </a:r>
          </a:p>
          <a:p>
            <a:pPr marL="0" lvl="1" indent="0" algn="ctr">
              <a:buNone/>
            </a:pPr>
            <a:r>
              <a:rPr lang="en-US" sz="4400" dirty="0" smtClean="0">
                <a:solidFill>
                  <a:srgbClr val="366195"/>
                </a:solidFill>
              </a:rPr>
              <a:t>Student Affairs</a:t>
            </a:r>
          </a:p>
        </p:txBody>
      </p:sp>
      <p:sp>
        <p:nvSpPr>
          <p:cNvPr id="3" name="Title 2"/>
          <p:cNvSpPr>
            <a:spLocks noGrp="1"/>
          </p:cNvSpPr>
          <p:nvPr>
            <p:ph type="ctrTitle"/>
          </p:nvPr>
        </p:nvSpPr>
        <p:spPr>
          <a:xfrm>
            <a:off x="381000" y="228600"/>
            <a:ext cx="8382000" cy="460375"/>
          </a:xfrm>
        </p:spPr>
        <p:txBody>
          <a:bodyPr/>
          <a:lstStyle/>
          <a:p>
            <a:pPr algn="ctr"/>
            <a:r>
              <a:rPr lang="en-US" sz="2800" dirty="0"/>
              <a:t>Academic Affairs All-Star </a:t>
            </a:r>
            <a:r>
              <a:rPr lang="en-US" sz="2800" dirty="0" smtClean="0"/>
              <a:t>Award</a:t>
            </a:r>
            <a:endParaRPr lang="en-US" sz="28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46</a:t>
            </a:fld>
            <a:endParaRPr lang="en-US" dirty="0"/>
          </a:p>
        </p:txBody>
      </p:sp>
    </p:spTree>
    <p:extLst>
      <p:ext uri="{BB962C8B-B14F-4D97-AF65-F5344CB8AC3E}">
        <p14:creationId xmlns:p14="http://schemas.microsoft.com/office/powerpoint/2010/main" val="939229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Academic Affairs:  Questions</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47</a:t>
            </a:fld>
            <a:endParaRPr lang="en-US" dirty="0"/>
          </a:p>
        </p:txBody>
      </p:sp>
      <p:pic>
        <p:nvPicPr>
          <p:cNvPr id="1026" name="Picture 2"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7271"/>
            <a:ext cx="9144000" cy="475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67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r>
              <a:rPr lang="en-US" dirty="0" smtClean="0"/>
              <a:t>TASK #3-Utilize Academic Affairs Quarterly Meetings</a:t>
            </a:r>
          </a:p>
          <a:p>
            <a:pPr lvl="1"/>
            <a:r>
              <a:rPr lang="en-US" dirty="0" smtClean="0"/>
              <a:t>First Meeting today (March 20, 2019)</a:t>
            </a:r>
          </a:p>
          <a:p>
            <a:pPr lvl="1"/>
            <a:endParaRPr lang="en-US" dirty="0"/>
          </a:p>
          <a:p>
            <a:r>
              <a:rPr lang="en-US" dirty="0" smtClean="0"/>
              <a:t>TASK #4-Develop an online career development and cross learning portal as a “one-stop-shop” for opportunities and information</a:t>
            </a:r>
            <a:endParaRPr lang="en-US" dirty="0"/>
          </a:p>
          <a:p>
            <a:pPr lvl="1"/>
            <a:r>
              <a:rPr lang="en-US" dirty="0"/>
              <a:t>X</a:t>
            </a:r>
          </a:p>
        </p:txBody>
      </p:sp>
      <p:sp>
        <p:nvSpPr>
          <p:cNvPr id="3" name="Title 2"/>
          <p:cNvSpPr>
            <a:spLocks noGrp="1"/>
          </p:cNvSpPr>
          <p:nvPr>
            <p:ph type="ctrTitle"/>
          </p:nvPr>
        </p:nvSpPr>
        <p:spPr>
          <a:xfrm>
            <a:off x="381000" y="228600"/>
            <a:ext cx="8382000" cy="460375"/>
          </a:xfrm>
        </p:spPr>
        <p:txBody>
          <a:bodyPr/>
          <a:lstStyle/>
          <a:p>
            <a:r>
              <a:rPr lang="en-US" sz="3000" dirty="0" smtClean="0"/>
              <a:t>Academic Affairs:  You Count Update Continued</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5</a:t>
            </a:fld>
            <a:endParaRPr lang="en-US" dirty="0"/>
          </a:p>
        </p:txBody>
      </p:sp>
      <p:pic>
        <p:nvPicPr>
          <p:cNvPr id="5" name="Picture 4">
            <a:hlinkClick r:id="rId3"/>
          </p:cNvPr>
          <p:cNvPicPr>
            <a:picLocks noChangeAspect="1"/>
          </p:cNvPicPr>
          <p:nvPr/>
        </p:nvPicPr>
        <p:blipFill>
          <a:blip r:embed="rId4"/>
          <a:stretch>
            <a:fillRect/>
          </a:stretch>
        </p:blipFill>
        <p:spPr>
          <a:xfrm>
            <a:off x="1237841" y="3329780"/>
            <a:ext cx="6915559" cy="897847"/>
          </a:xfrm>
          <a:prstGeom prst="rect">
            <a:avLst/>
          </a:prstGeom>
        </p:spPr>
      </p:pic>
    </p:spTree>
    <p:extLst>
      <p:ext uri="{BB962C8B-B14F-4D97-AF65-F5344CB8AC3E}">
        <p14:creationId xmlns:p14="http://schemas.microsoft.com/office/powerpoint/2010/main" val="176061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84237"/>
            <a:ext cx="8382000" cy="4525963"/>
          </a:xfrm>
        </p:spPr>
        <p:txBody>
          <a:bodyPr/>
          <a:lstStyle/>
          <a:p>
            <a:pPr marL="0" indent="0" algn="ctr">
              <a:buNone/>
            </a:pPr>
            <a:endParaRPr lang="en-US" altLang="en-US" sz="3200" dirty="0" smtClean="0"/>
          </a:p>
          <a:p>
            <a:pPr marL="0" indent="0" algn="ctr">
              <a:buNone/>
            </a:pPr>
            <a:r>
              <a:rPr lang="en-US" altLang="en-US" sz="3200" dirty="0"/>
              <a:t>The UTMB Office of Continuing Education is committed to the development of high quality educational activities for physicians and other health care providers, which promote the continued improvement of clinical, teaching, and research skills as part of a lifelong learning process.</a:t>
            </a:r>
          </a:p>
        </p:txBody>
      </p:sp>
      <p:sp>
        <p:nvSpPr>
          <p:cNvPr id="3" name="Title 2"/>
          <p:cNvSpPr>
            <a:spLocks noGrp="1"/>
          </p:cNvSpPr>
          <p:nvPr>
            <p:ph type="ctrTitle"/>
          </p:nvPr>
        </p:nvSpPr>
        <p:spPr>
          <a:xfrm>
            <a:off x="381000" y="228600"/>
            <a:ext cx="8382000" cy="460375"/>
          </a:xfrm>
        </p:spPr>
        <p:txBody>
          <a:bodyPr/>
          <a:lstStyle/>
          <a:p>
            <a:r>
              <a:rPr lang="en-US" sz="3000" dirty="0" smtClean="0"/>
              <a:t>Continuing Medical Education (CME):  Mission</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6</a:t>
            </a:fld>
            <a:endParaRPr lang="en-US" dirty="0"/>
          </a:p>
        </p:txBody>
      </p:sp>
    </p:spTree>
    <p:extLst>
      <p:ext uri="{BB962C8B-B14F-4D97-AF65-F5344CB8AC3E}">
        <p14:creationId xmlns:p14="http://schemas.microsoft.com/office/powerpoint/2010/main" val="3620498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84237"/>
            <a:ext cx="8382000" cy="4525963"/>
          </a:xfrm>
        </p:spPr>
        <p:txBody>
          <a:bodyPr/>
          <a:lstStyle/>
          <a:p>
            <a:pPr marL="0" indent="0" algn="ctr">
              <a:buNone/>
            </a:pPr>
            <a:endParaRPr lang="en-US" altLang="en-US" sz="800" dirty="0" smtClean="0"/>
          </a:p>
          <a:p>
            <a:pPr marL="0" indent="0" algn="ctr">
              <a:buNone/>
            </a:pPr>
            <a:r>
              <a:rPr lang="en-US" altLang="en-US" sz="4400" u="sng" dirty="0" smtClean="0"/>
              <a:t>CME Provider</a:t>
            </a:r>
          </a:p>
          <a:p>
            <a:pPr marL="0" indent="0" algn="ctr">
              <a:buNone/>
            </a:pPr>
            <a:r>
              <a:rPr lang="en-US" altLang="en-US" sz="4000" dirty="0" smtClean="0"/>
              <a:t>The </a:t>
            </a:r>
            <a:r>
              <a:rPr lang="en-US" altLang="en-US" sz="4000" dirty="0"/>
              <a:t>University of Texas Medical Branch at Galveston is accredited by the Accreditation Council of Continuing Medical Education (ACCME) to provide continuing medical education for physicians</a:t>
            </a:r>
            <a:r>
              <a:rPr lang="en-US" altLang="en-US" sz="4000" dirty="0" smtClean="0"/>
              <a:t>.</a:t>
            </a:r>
            <a:endParaRPr lang="en-US" altLang="en-US" sz="4000" dirty="0"/>
          </a:p>
        </p:txBody>
      </p:sp>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7</a:t>
            </a:fld>
            <a:endParaRPr lang="en-US" dirty="0"/>
          </a:p>
        </p:txBody>
      </p:sp>
    </p:spTree>
    <p:extLst>
      <p:ext uri="{BB962C8B-B14F-4D97-AF65-F5344CB8AC3E}">
        <p14:creationId xmlns:p14="http://schemas.microsoft.com/office/powerpoint/2010/main" val="1710887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8</a:t>
            </a:fld>
            <a:endParaRPr lang="en-US" dirty="0"/>
          </a:p>
        </p:txBody>
      </p:sp>
      <p:pic>
        <p:nvPicPr>
          <p:cNvPr id="5" name="Picture 4"/>
          <p:cNvPicPr>
            <a:picLocks noChangeAspect="1"/>
          </p:cNvPicPr>
          <p:nvPr/>
        </p:nvPicPr>
        <p:blipFill>
          <a:blip r:embed="rId3"/>
          <a:stretch>
            <a:fillRect/>
          </a:stretch>
        </p:blipFill>
        <p:spPr>
          <a:xfrm>
            <a:off x="1066800" y="914400"/>
            <a:ext cx="6858000" cy="5284794"/>
          </a:xfrm>
          <a:prstGeom prst="rect">
            <a:avLst/>
          </a:prstGeom>
        </p:spPr>
      </p:pic>
    </p:spTree>
    <p:extLst>
      <p:ext uri="{BB962C8B-B14F-4D97-AF65-F5344CB8AC3E}">
        <p14:creationId xmlns:p14="http://schemas.microsoft.com/office/powerpoint/2010/main" val="1864617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525963"/>
          </a:xfrm>
        </p:spPr>
        <p:txBody>
          <a:bodyPr/>
          <a:lstStyle/>
          <a:p>
            <a:pPr marL="0" indent="0" algn="ctr">
              <a:buNone/>
            </a:pPr>
            <a:r>
              <a:rPr lang="en-US" sz="3200" dirty="0"/>
              <a:t>Owners of Credit </a:t>
            </a:r>
            <a:r>
              <a:rPr lang="en-US" sz="3200" dirty="0" smtClean="0"/>
              <a:t>System</a:t>
            </a:r>
          </a:p>
          <a:p>
            <a:pPr marL="0" indent="0" algn="ctr">
              <a:buNone/>
            </a:pPr>
            <a:endParaRPr lang="en-US" sz="800" dirty="0" smtClean="0"/>
          </a:p>
          <a:p>
            <a:r>
              <a:rPr lang="en-US" sz="2400" dirty="0"/>
              <a:t>American Medical Association</a:t>
            </a:r>
          </a:p>
          <a:p>
            <a:pPr lvl="1"/>
            <a:r>
              <a:rPr lang="en-US" sz="2400" dirty="0"/>
              <a:t>Physicians Recognition Award</a:t>
            </a:r>
          </a:p>
          <a:p>
            <a:pPr lvl="1"/>
            <a:r>
              <a:rPr lang="en-US" sz="2400" dirty="0"/>
              <a:t>AMA PRA Category 1 Credit</a:t>
            </a:r>
          </a:p>
          <a:p>
            <a:pPr lvl="2"/>
            <a:r>
              <a:rPr lang="en-US" sz="2800" dirty="0"/>
              <a:t>The University of Texas Medical Branch at Galveston designates this live activity for a maximum of </a:t>
            </a:r>
            <a:r>
              <a:rPr lang="en-US" sz="2800" b="1" dirty="0"/>
              <a:t>17.5</a:t>
            </a:r>
            <a:r>
              <a:rPr lang="en-US" sz="2800" dirty="0"/>
              <a:t> </a:t>
            </a:r>
            <a:r>
              <a:rPr lang="en-US" sz="2800" i="1" dirty="0"/>
              <a:t>AMA PRA Category 1 Credits</a:t>
            </a:r>
            <a:r>
              <a:rPr lang="en-US" sz="2800" dirty="0"/>
              <a:t>™.  Physicians should claim only the credit commensurate with the extent of their participation in the activity.</a:t>
            </a:r>
          </a:p>
          <a:p>
            <a:pPr marL="0" indent="0" algn="ctr">
              <a:buNone/>
            </a:pPr>
            <a:endParaRPr lang="en-US" sz="1800" dirty="0"/>
          </a:p>
        </p:txBody>
      </p:sp>
      <p:sp>
        <p:nvSpPr>
          <p:cNvPr id="3" name="Title 2"/>
          <p:cNvSpPr>
            <a:spLocks noGrp="1"/>
          </p:cNvSpPr>
          <p:nvPr>
            <p:ph type="ctrTitle"/>
          </p:nvPr>
        </p:nvSpPr>
        <p:spPr>
          <a:xfrm>
            <a:off x="381000" y="228600"/>
            <a:ext cx="8382000" cy="460375"/>
          </a:xfrm>
        </p:spPr>
        <p:txBody>
          <a:bodyPr/>
          <a:lstStyle/>
          <a:p>
            <a:r>
              <a:rPr lang="en-US" sz="3000" dirty="0" smtClean="0"/>
              <a:t>CME:  Where We Are</a:t>
            </a:r>
            <a:endParaRPr lang="en-US" sz="3000" dirty="0"/>
          </a:p>
        </p:txBody>
      </p:sp>
      <p:sp>
        <p:nvSpPr>
          <p:cNvPr id="4" name="Slide Number Placeholder 3"/>
          <p:cNvSpPr>
            <a:spLocks noGrp="1"/>
          </p:cNvSpPr>
          <p:nvPr>
            <p:ph type="sldNum" sz="quarter" idx="12"/>
          </p:nvPr>
        </p:nvSpPr>
        <p:spPr/>
        <p:txBody>
          <a:bodyPr/>
          <a:lstStyle/>
          <a:p>
            <a:pPr>
              <a:defRPr/>
            </a:pPr>
            <a:fld id="{B145B6FB-2C90-4180-94FC-9132F985177C}" type="slidenum">
              <a:rPr lang="en-US" smtClean="0"/>
              <a:pPr>
                <a:defRPr/>
              </a:pPr>
              <a:t>9</a:t>
            </a:fld>
            <a:endParaRPr lang="en-US" dirty="0"/>
          </a:p>
        </p:txBody>
      </p:sp>
    </p:spTree>
    <p:extLst>
      <p:ext uri="{BB962C8B-B14F-4D97-AF65-F5344CB8AC3E}">
        <p14:creationId xmlns:p14="http://schemas.microsoft.com/office/powerpoint/2010/main" val="4211541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UTMB_PPT_Template_Jan_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 All Hands Meeting_April Presentation</Template>
  <TotalTime>10499</TotalTime>
  <Words>2237</Words>
  <Application>Microsoft Office PowerPoint</Application>
  <PresentationFormat>On-screen Show (4:3)</PresentationFormat>
  <Paragraphs>404</Paragraphs>
  <Slides>47</Slides>
  <Notes>46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UTMB_PPT_Template_Jan_2013</vt:lpstr>
      <vt:lpstr>The University of Texas Medical Branch</vt:lpstr>
      <vt:lpstr>Academic Affairs</vt:lpstr>
      <vt:lpstr>Academic Affairs:  You Count Update</vt:lpstr>
      <vt:lpstr>Academic Affairs:  You Count Update Continued</vt:lpstr>
      <vt:lpstr>Academic Affairs:  You Count Update Continued</vt:lpstr>
      <vt:lpstr>Continuing Medical Education (CME):  Mission</vt:lpstr>
      <vt:lpstr>CME:  Where We Are</vt:lpstr>
      <vt:lpstr>CME:  Where We Are</vt:lpstr>
      <vt:lpstr>CME:  Where We Are</vt:lpstr>
      <vt:lpstr>CME:  Where We Are</vt:lpstr>
      <vt:lpstr>CME:  Where We Are</vt:lpstr>
      <vt:lpstr>CME:  Where We Are</vt:lpstr>
      <vt:lpstr>CME:  Where We Are</vt:lpstr>
      <vt:lpstr>CME:  Where We Are</vt:lpstr>
      <vt:lpstr>CME:  Where We Are</vt:lpstr>
      <vt:lpstr>CME:  Where We Are</vt:lpstr>
      <vt:lpstr>CME:  Where We Are</vt:lpstr>
      <vt:lpstr>CME:  Where We Are</vt:lpstr>
      <vt:lpstr>CME:  Where We Are</vt:lpstr>
      <vt:lpstr>CME:  Where We Are</vt:lpstr>
      <vt:lpstr>Educational Affairs:  Mission</vt:lpstr>
      <vt:lpstr>Educational Affairs:  Where We Are</vt:lpstr>
      <vt:lpstr>Educational Affairs:  Where We Are Going</vt:lpstr>
      <vt:lpstr>Student Affairs &amp; Admissions (OSAA):  Mission</vt:lpstr>
      <vt:lpstr>OSAA:  Where We Are</vt:lpstr>
      <vt:lpstr>OSAA:  Where We Are Going</vt:lpstr>
      <vt:lpstr>Physician Assistant Studies:  Mission</vt:lpstr>
      <vt:lpstr>Physician Assistant Studies :  Where We Are</vt:lpstr>
      <vt:lpstr>Physician Assistant Studies :  Where We Are</vt:lpstr>
      <vt:lpstr>Physician Assistant Studies :  Where We Are</vt:lpstr>
      <vt:lpstr>Physician Assistant Studies :  Where We Are</vt:lpstr>
      <vt:lpstr>UTMB PA Program PANCE Results</vt:lpstr>
      <vt:lpstr>Physician Assistant Studies:  Where We Are Going</vt:lpstr>
      <vt:lpstr>Academic Affairs Wrap Up</vt:lpstr>
      <vt:lpstr>PowerPoint Presentation</vt:lpstr>
      <vt:lpstr>Academic Affairs All-Star Award</vt:lpstr>
      <vt:lpstr>Academic Affairs All-Star Award</vt:lpstr>
      <vt:lpstr>Academic Affairs All-Star Award</vt:lpstr>
      <vt:lpstr>Academic Affairs All-Star Award</vt:lpstr>
      <vt:lpstr>Academic Affairs All-Star Award</vt:lpstr>
      <vt:lpstr>Academic Affairs All-Star Award</vt:lpstr>
      <vt:lpstr>Academic Affairs All-Star Award</vt:lpstr>
      <vt:lpstr>Academic Affairs All-Star Award</vt:lpstr>
      <vt:lpstr>Academic Affairs All-Star Award</vt:lpstr>
      <vt:lpstr>Academic Affairs All-Star Award</vt:lpstr>
      <vt:lpstr>Academic Affairs All-Star Award</vt:lpstr>
      <vt:lpstr>Academic Affairs:  Questions</vt:lpstr>
    </vt:vector>
  </TitlesOfParts>
  <Company>University of Texas Medical Branch - Galveston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Texas Medical Branch</dc:title>
  <dc:creator>Akim, Alexa M.</dc:creator>
  <cp:lastModifiedBy>DeWillis, Lori K.</cp:lastModifiedBy>
  <cp:revision>461</cp:revision>
  <cp:lastPrinted>2018-08-13T17:39:00Z</cp:lastPrinted>
  <dcterms:created xsi:type="dcterms:W3CDTF">2017-01-20T20:41:44Z</dcterms:created>
  <dcterms:modified xsi:type="dcterms:W3CDTF">2019-03-20T18:31:28Z</dcterms:modified>
</cp:coreProperties>
</file>